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7" r:id="rId2"/>
    <p:sldId id="261" r:id="rId3"/>
    <p:sldId id="269" r:id="rId4"/>
    <p:sldId id="289" r:id="rId5"/>
    <p:sldId id="264" r:id="rId6"/>
    <p:sldId id="288" r:id="rId7"/>
    <p:sldId id="301" r:id="rId8"/>
    <p:sldId id="284" r:id="rId9"/>
    <p:sldId id="286" r:id="rId10"/>
    <p:sldId id="285" r:id="rId11"/>
    <p:sldId id="299" r:id="rId12"/>
    <p:sldId id="280" r:id="rId13"/>
    <p:sldId id="287" r:id="rId14"/>
    <p:sldId id="283" r:id="rId15"/>
    <p:sldId id="266" r:id="rId16"/>
    <p:sldId id="296" r:id="rId17"/>
    <p:sldId id="297" r:id="rId18"/>
    <p:sldId id="295" r:id="rId19"/>
    <p:sldId id="298" r:id="rId20"/>
    <p:sldId id="290" r:id="rId21"/>
    <p:sldId id="291" r:id="rId22"/>
    <p:sldId id="292" r:id="rId23"/>
    <p:sldId id="293" r:id="rId24"/>
    <p:sldId id="294" r:id="rId25"/>
    <p:sldId id="300" r:id="rId26"/>
    <p:sldId id="302" r:id="rId27"/>
    <p:sldId id="304" r:id="rId28"/>
    <p:sldId id="305" r:id="rId29"/>
    <p:sldId id="279" r:id="rId30"/>
    <p:sldId id="258" r:id="rId31"/>
    <p:sldId id="259" r:id="rId32"/>
    <p:sldId id="275" r:id="rId33"/>
    <p:sldId id="276" r:id="rId34"/>
    <p:sldId id="274" r:id="rId35"/>
    <p:sldId id="272" r:id="rId36"/>
    <p:sldId id="271" r:id="rId37"/>
    <p:sldId id="270" r:id="rId38"/>
    <p:sldId id="260" r:id="rId39"/>
    <p:sldId id="268" r:id="rId40"/>
    <p:sldId id="277" r:id="rId41"/>
    <p:sldId id="306" r:id="rId42"/>
    <p:sldId id="2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AA939-E408-1641-87AA-396B7DB60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BAAE1-F8EE-5B4F-8A23-A5386C5DC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26016-1056-A24A-8680-4E01815D2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D105A-4D8B-574F-93E2-47508576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E86F-74B4-0446-B26E-42D987BF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51F4CC-0CE2-FE41-8DA3-B1E8CD6B15FE}"/>
              </a:ext>
            </a:extLst>
          </p:cNvPr>
          <p:cNvSpPr/>
          <p:nvPr userDrawn="1"/>
        </p:nvSpPr>
        <p:spPr>
          <a:xfrm>
            <a:off x="3601329" y="1018572"/>
            <a:ext cx="8590671" cy="58394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F35EB-7A3C-4541-90A6-BB7A6334DAB1}"/>
              </a:ext>
            </a:extLst>
          </p:cNvPr>
          <p:cNvSpPr/>
          <p:nvPr userDrawn="1"/>
        </p:nvSpPr>
        <p:spPr>
          <a:xfrm>
            <a:off x="0" y="1412"/>
            <a:ext cx="12192000" cy="5438689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12158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1E3A4A-5862-DB4E-B205-F0FD24C8D5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8440" y="5577999"/>
            <a:ext cx="6766560" cy="11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7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6CB2-CEF9-D24A-9127-9756957E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B61C3A-F6AA-0048-8126-86F7525C3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2F95D-D9A9-DE4B-817D-11EC78F0B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CB7B2-8BB6-4C4E-BBE4-5219ABA7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3EFDB-CBA4-5E45-887E-564E89AF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74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61F77-8193-2545-AD83-EC2FDBB45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38E01-ACFD-B747-8BB6-54A16BA58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DA52B-4214-E646-BA75-661209EA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1C314-ACC4-EC4F-8AC2-A08EA9A3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DB786-C9E6-5943-A27C-FEE81A57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6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7978-D431-CD4A-8435-6E25CAC2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596F9-08C8-514C-BB99-BCD550BCD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428E3-8315-8647-8ED3-FFCCF38B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03CCB-2F1C-7446-8778-CA4FADC9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E7754-5206-1B43-9B14-7E9C4696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B2C3B7-83B2-6949-B7EB-91936BDA65C8}"/>
              </a:ext>
            </a:extLst>
          </p:cNvPr>
          <p:cNvGrpSpPr/>
          <p:nvPr userDrawn="1"/>
        </p:nvGrpSpPr>
        <p:grpSpPr>
          <a:xfrm>
            <a:off x="305" y="5194968"/>
            <a:ext cx="12192000" cy="1676400"/>
            <a:chOff x="305" y="5194968"/>
            <a:chExt cx="12192000" cy="1676400"/>
          </a:xfrm>
        </p:grpSpPr>
        <p:pic>
          <p:nvPicPr>
            <p:cNvPr id="8" name="Picture 7" descr="brushedge_solid_blue.png">
              <a:extLst>
                <a:ext uri="{FF2B5EF4-FFF2-40B4-BE49-F238E27FC236}">
                  <a16:creationId xmlns:a16="http://schemas.microsoft.com/office/drawing/2014/main" id="{54BB50CC-E415-8C47-B4AF-9347DAAEE1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" y="5194968"/>
              <a:ext cx="12192000" cy="1676400"/>
            </a:xfrm>
            <a:prstGeom prst="rect">
              <a:avLst/>
            </a:prstGeom>
          </p:spPr>
        </p:pic>
        <p:pic>
          <p:nvPicPr>
            <p:cNvPr id="9" name="Picture 8" descr="UVA_Primary_white.eps">
              <a:extLst>
                <a:ext uri="{FF2B5EF4-FFF2-40B4-BE49-F238E27FC236}">
                  <a16:creationId xmlns:a16="http://schemas.microsoft.com/office/drawing/2014/main" id="{EB89A5BE-7B5C-BA46-9D9F-3F73E58D1B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4180" y="6224048"/>
              <a:ext cx="1645920" cy="40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08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52EC-995F-044E-BB82-2A161E07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0BCE4-28AE-D844-96F0-0A6A2CB68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8393F-91BD-2545-9970-DD9EE11F0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5F743-728E-C348-ADEB-5D960B83F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3871D-1244-E649-B1FA-AEBCE96F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6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990A-5847-FF4B-96BA-5FC89B69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9ADA0-F6E0-8B48-8B4F-3FBC05C1A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35D91-2171-D24C-8AEE-5CAD56126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A4074-73B6-C943-85E3-51D6FDF35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9221E-FC73-2D4D-807B-EA8BE4C76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E9E14-FECD-804F-8421-24FC7211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8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3A6D-DE33-F44E-A6AD-F01DFC4D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37990-A257-634E-B30F-2D9E4312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7ECF1-A890-CB44-8C63-81EE17380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E7447-F630-4F4E-B9A7-D9BA361F8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A2A5F-F382-3B45-BE59-1D1C329B3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DEEDE8-E403-B842-8FF3-B3946050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8B83C-2C65-0F42-B1D1-1629D30B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4BE15-4469-8F47-AA91-B273FE7A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39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647E-416C-DA45-9648-BDF963DF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7B718-9C93-B248-990F-2BA8F3CD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4E2F4-2C99-BE46-B943-D07F28ECF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91637-E99E-E242-BA56-20B51D16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A8BE1F-BE2B-7148-93FA-62F70FD7B56C}"/>
              </a:ext>
            </a:extLst>
          </p:cNvPr>
          <p:cNvGrpSpPr/>
          <p:nvPr userDrawn="1"/>
        </p:nvGrpSpPr>
        <p:grpSpPr>
          <a:xfrm>
            <a:off x="305" y="5194968"/>
            <a:ext cx="12192000" cy="1676400"/>
            <a:chOff x="305" y="5194968"/>
            <a:chExt cx="12192000" cy="1676400"/>
          </a:xfrm>
        </p:grpSpPr>
        <p:pic>
          <p:nvPicPr>
            <p:cNvPr id="7" name="Picture 6" descr="brushedge_solid_blue.png">
              <a:extLst>
                <a:ext uri="{FF2B5EF4-FFF2-40B4-BE49-F238E27FC236}">
                  <a16:creationId xmlns:a16="http://schemas.microsoft.com/office/drawing/2014/main" id="{FB71B436-EDD2-144D-8847-42E3071EC6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" y="5194968"/>
              <a:ext cx="12192000" cy="1676400"/>
            </a:xfrm>
            <a:prstGeom prst="rect">
              <a:avLst/>
            </a:prstGeom>
          </p:spPr>
        </p:pic>
        <p:pic>
          <p:nvPicPr>
            <p:cNvPr id="8" name="Picture 7" descr="UVA_Primary_white.eps">
              <a:extLst>
                <a:ext uri="{FF2B5EF4-FFF2-40B4-BE49-F238E27FC236}">
                  <a16:creationId xmlns:a16="http://schemas.microsoft.com/office/drawing/2014/main" id="{D6AC0120-C6CD-964A-8F08-29A4B99D63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4180" y="6224048"/>
              <a:ext cx="1645920" cy="40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89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2B5F7-64A9-2046-8144-5CA2877D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BC9FE-319C-2446-AC65-37AE168C4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B6327-5D1E-B747-AD22-38CBCB58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9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3833-6504-764B-8D2C-73F6C09ED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C4987-493F-6A40-B02F-12439F6F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8D297-B6DF-0242-B7D0-300411A0F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E22D7-B09F-DD41-9D23-59FE6DACD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6EC2D-5C40-0A4D-BE04-C20CA5CC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1520B-DCA8-1E4F-A938-C3407E0B9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2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C234-D8E1-AB4C-A9C0-DE4A1C73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24251-1A21-9B4C-BC01-83EC2E237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E048-0E76-C042-B953-BE3897E9B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91B5F-97CA-D74E-BE7B-6733107F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6A2C4-7737-5840-B3DE-32D74003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BDCDC-421D-3749-95CF-6B3C4B8DC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4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3F5C0-002C-574F-BB89-55A135D5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AAB7A-D9E6-194D-91EF-4D739FDA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C9D03-BA88-DF4C-BB2F-18B313E78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FCA2E-FBB1-3D47-8F21-DBF0DBBF6198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A3563-1DA5-A643-A041-BA3183FF5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E33E1-8524-4E41-A0D2-64B5694C7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2CF43-E6FC-364A-9BEE-153B3A73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5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ground%20cover/ground_cover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crime%20map/lf1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sdad.policy-analytics.net:8000/get_blocks_within_distance_of_bg?bg=510131016033&amp;dist_mi=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tree-demo.herokuapp.com/demo/public_goods/" TargetMode="External"/><Relationship Id="rId2" Type="http://schemas.openxmlformats.org/officeDocument/2006/relationships/hyperlink" Target="http://otree-demo.herokuapp.com/demo/prison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hyperlink" Target="http://otree-demo.herokuapp.com/demo/survey/" TargetMode="External"/><Relationship Id="rId4" Type="http://schemas.openxmlformats.org/officeDocument/2006/relationships/hyperlink" Target="http://otree-demo.herokuapp.com/demo/vickrey_auction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7D3-B64C-154E-B8CA-BE8224977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CLD3 Processes, Platforms &amp;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9E3E0-B0E4-DB43-A21C-B197DF57FE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Aaron Schroeder, Research Associate Professor</a:t>
            </a:r>
          </a:p>
          <a:p>
            <a:r>
              <a:rPr lang="en-US" dirty="0">
                <a:solidFill>
                  <a:schemeClr val="bg1"/>
                </a:solidFill>
              </a:rPr>
              <a:t>Social and Decision Analytics Division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CLD3 Workshop</a:t>
            </a:r>
          </a:p>
          <a:p>
            <a:r>
              <a:rPr lang="en-US" dirty="0">
                <a:solidFill>
                  <a:schemeClr val="bg1"/>
                </a:solidFill>
              </a:rPr>
              <a:t>March 25-26, 2019</a:t>
            </a:r>
          </a:p>
        </p:txBody>
      </p:sp>
    </p:spTree>
    <p:extLst>
      <p:ext uri="{BB962C8B-B14F-4D97-AF65-F5344CB8AC3E}">
        <p14:creationId xmlns:p14="http://schemas.microsoft.com/office/powerpoint/2010/main" val="114787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FA7E-C9C3-F44E-870C-BF244C59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73485" cy="1862509"/>
          </a:xfrm>
        </p:spPr>
        <p:txBody>
          <a:bodyPr>
            <a:noAutofit/>
          </a:bodyPr>
          <a:lstStyle/>
          <a:p>
            <a:r>
              <a:rPr lang="en-US" sz="3200" dirty="0"/>
              <a:t>Data Information Process &amp;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A5EC-9F96-5A45-BC3E-5903EBF2D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1139"/>
            <a:ext cx="2673485" cy="26458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Lexicon ER Diagram</a:t>
            </a:r>
          </a:p>
        </p:txBody>
      </p:sp>
      <p:pic>
        <p:nvPicPr>
          <p:cNvPr id="4" name="Picture 2" descr="https://documents.lucidchart.com/documents/de782a5f-a1fd-44fb-a129-2e5f4a32d0bd/pages/zatyyXfUopZK?a=1922&amp;x=47&amp;y=360&amp;w=1166&amp;h=878&amp;store=1&amp;accept=image%2F*&amp;auth=LCA%20dc084b778a3f8cdb5c9e1c10100cc6e007c18009-ts%3D1487012063">
            <a:extLst>
              <a:ext uri="{FF2B5EF4-FFF2-40B4-BE49-F238E27FC236}">
                <a16:creationId xmlns:a16="http://schemas.microsoft.com/office/drawing/2014/main" id="{C674E57B-EA0D-AF4F-A750-192F98B2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035" y="0"/>
            <a:ext cx="9039965" cy="6798052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927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4537-08FC-B649-B58F-AC0C39F0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Storage and Management</a:t>
            </a:r>
            <a:br>
              <a:rPr lang="en-US" dirty="0"/>
            </a:br>
            <a:r>
              <a:rPr lang="en-US" sz="3200" dirty="0"/>
              <a:t>Database Choice: PostgreSQL / </a:t>
            </a:r>
            <a:r>
              <a:rPr lang="en-US" sz="3200" dirty="0" err="1"/>
              <a:t>PostGIS</a:t>
            </a:r>
            <a:br>
              <a:rPr lang="en-US" sz="3200" dirty="0"/>
            </a:br>
            <a:r>
              <a:rPr lang="en-US" sz="3200" dirty="0"/>
              <a:t>Database Interfaces: </a:t>
            </a:r>
            <a:r>
              <a:rPr lang="en-US" sz="3200" dirty="0" err="1"/>
              <a:t>Adminer</a:t>
            </a:r>
            <a:r>
              <a:rPr lang="en-US" sz="3200" dirty="0"/>
              <a:t>, </a:t>
            </a:r>
            <a:r>
              <a:rPr lang="en-US" sz="3200" dirty="0" err="1"/>
              <a:t>Rstudio</a:t>
            </a:r>
            <a:r>
              <a:rPr lang="en-US" sz="3200" dirty="0"/>
              <a:t>, </a:t>
            </a:r>
            <a:r>
              <a:rPr lang="en-US" sz="3200" dirty="0" err="1"/>
              <a:t>Jupyter</a:t>
            </a:r>
            <a:r>
              <a:rPr lang="en-US" sz="3200" dirty="0"/>
              <a:t>, </a:t>
            </a:r>
            <a:r>
              <a:rPr lang="en-US" sz="3200" dirty="0" err="1"/>
              <a:t>psql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B0494F-BCC0-094D-B9C4-0773BB3A8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26" y="2230436"/>
            <a:ext cx="8173759" cy="4351338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944308-DB45-D745-A96A-F718E92E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118" y="1755842"/>
            <a:ext cx="5796134" cy="43513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EBF5D2C-4F31-414B-81C6-2DCDF05F1F27}"/>
              </a:ext>
            </a:extLst>
          </p:cNvPr>
          <p:cNvSpPr/>
          <p:nvPr/>
        </p:nvSpPr>
        <p:spPr>
          <a:xfrm>
            <a:off x="7830766" y="2441643"/>
            <a:ext cx="2120630" cy="127432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874D09-CEFB-AA40-A7FC-6883E8515B6D}"/>
              </a:ext>
            </a:extLst>
          </p:cNvPr>
          <p:cNvSpPr txBox="1"/>
          <p:nvPr/>
        </p:nvSpPr>
        <p:spPr>
          <a:xfrm>
            <a:off x="10034384" y="2894138"/>
            <a:ext cx="15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31740-9E5F-414A-8AAA-80A3F53781DF}"/>
              </a:ext>
            </a:extLst>
          </p:cNvPr>
          <p:cNvSpPr txBox="1"/>
          <p:nvPr/>
        </p:nvSpPr>
        <p:spPr>
          <a:xfrm>
            <a:off x="9017541" y="550852"/>
            <a:ext cx="2540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2060"/>
                </a:solidFill>
              </a:rPr>
              <a:t>GIN Indexes + trigrams! </a:t>
            </a:r>
            <a:r>
              <a:rPr lang="en-US" sz="2800" i="1" dirty="0">
                <a:solidFill>
                  <a:srgbClr val="002060"/>
                </a:solidFill>
                <a:sym typeface="Wingdings" pitchFamily="2" charset="2"/>
              </a:rPr>
              <a:t></a:t>
            </a:r>
            <a:endParaRPr lang="en-US" sz="2800" i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DEEC4-09ED-094E-BD15-CABB9553B902}"/>
              </a:ext>
            </a:extLst>
          </p:cNvPr>
          <p:cNvSpPr txBox="1"/>
          <p:nvPr/>
        </p:nvSpPr>
        <p:spPr>
          <a:xfrm>
            <a:off x="633736" y="1688228"/>
            <a:ext cx="5006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02060"/>
                </a:solidFill>
              </a:rPr>
              <a:t>Structured &amp; 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01457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A9AF-6C1E-AC49-964A-DEAA9E68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most used geographic places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B437D-8913-E04E-B62C-5677532E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C961CB5-0B13-9A43-99FE-602532A1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82" y="1467238"/>
            <a:ext cx="9679303" cy="50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0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D0DED1-2DBF-D641-A8B9-32332D623865}"/>
              </a:ext>
            </a:extLst>
          </p:cNvPr>
          <p:cNvSpPr/>
          <p:nvPr/>
        </p:nvSpPr>
        <p:spPr>
          <a:xfrm>
            <a:off x="838200" y="2727413"/>
            <a:ext cx="10515600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# create </a:t>
            </a:r>
            <a:r>
              <a:rPr lang="en-US" dirty="0" err="1"/>
              <a:t>db</a:t>
            </a:r>
            <a:r>
              <a:rPr lang="en-US" dirty="0"/>
              <a:t> connection</a:t>
            </a:r>
          </a:p>
          <a:p>
            <a:r>
              <a:rPr lang="en-US" dirty="0"/>
              <a:t>con &lt;- </a:t>
            </a:r>
            <a:r>
              <a:rPr lang="en-US" dirty="0" err="1"/>
              <a:t>sdalr</a:t>
            </a:r>
            <a:r>
              <a:rPr lang="en-US" dirty="0"/>
              <a:t>::</a:t>
            </a:r>
            <a:r>
              <a:rPr lang="en-US" dirty="0" err="1"/>
              <a:t>con_db</a:t>
            </a:r>
            <a:r>
              <a:rPr lang="en-US" dirty="0"/>
              <a:t>(</a:t>
            </a:r>
            <a:r>
              <a:rPr lang="en-US" dirty="0" err="1"/>
              <a:t>dbname</a:t>
            </a:r>
            <a:r>
              <a:rPr lang="en-US" dirty="0"/>
              <a:t> = "</a:t>
            </a:r>
            <a:r>
              <a:rPr lang="en-US" dirty="0" err="1"/>
              <a:t>sdad</a:t>
            </a:r>
            <a:r>
              <a:rPr lang="en-US" dirty="0"/>
              <a:t>", host = "127.0.0.1", port = 5433, user = "anonymous", pass = "anonymous")</a:t>
            </a:r>
          </a:p>
          <a:p>
            <a:endParaRPr lang="en-US" dirty="0"/>
          </a:p>
          <a:p>
            <a:r>
              <a:rPr lang="en-US" dirty="0"/>
              <a:t># create SQL query</a:t>
            </a:r>
          </a:p>
          <a:p>
            <a:r>
              <a:rPr lang="en-US" dirty="0" err="1"/>
              <a:t>sql</a:t>
            </a:r>
            <a:r>
              <a:rPr lang="en-US" dirty="0"/>
              <a:t> &lt;- "SELECT distinct \"GEOID10\" geoid, geometry</a:t>
            </a:r>
          </a:p>
          <a:p>
            <a:r>
              <a:rPr lang="en-US" dirty="0"/>
              <a:t>            FROM tl_2018_19_tabblock10 where left(\"GEOID10\", 5) = '19127’”</a:t>
            </a:r>
          </a:p>
          <a:p>
            <a:endParaRPr lang="en-US" dirty="0"/>
          </a:p>
          <a:p>
            <a:r>
              <a:rPr lang="en-US" dirty="0"/>
              <a:t># get census blocks</a:t>
            </a:r>
          </a:p>
          <a:p>
            <a:r>
              <a:rPr lang="en-US" dirty="0" err="1"/>
              <a:t>marshall_county_blocks</a:t>
            </a:r>
            <a:r>
              <a:rPr lang="en-US" dirty="0"/>
              <a:t> &lt;-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sf::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st_read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(con, query =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en-US" dirty="0"/>
              <a:t> %&gt;%</a:t>
            </a:r>
          </a:p>
          <a:p>
            <a:r>
              <a:rPr lang="en-US" dirty="0"/>
              <a:t>  </a:t>
            </a:r>
            <a:r>
              <a:rPr lang="en-US" dirty="0" err="1"/>
              <a:t>st_transform</a:t>
            </a:r>
            <a:r>
              <a:rPr lang="en-US" dirty="0"/>
              <a:t>(</a:t>
            </a:r>
            <a:r>
              <a:rPr lang="en-US" dirty="0" err="1"/>
              <a:t>crs</a:t>
            </a:r>
            <a:r>
              <a:rPr lang="en-US" dirty="0"/>
              <a:t> = 4269)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96C5CA-94C0-4743-B280-F116FB7C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Storage and Management</a:t>
            </a:r>
            <a:br>
              <a:rPr lang="en-US" dirty="0"/>
            </a:br>
            <a:r>
              <a:rPr lang="en-US" sz="3200" dirty="0"/>
              <a:t>Database Choice: PostgreSQL / </a:t>
            </a:r>
            <a:r>
              <a:rPr lang="en-US" sz="3200" dirty="0" err="1"/>
              <a:t>PostGIS</a:t>
            </a:r>
            <a:br>
              <a:rPr lang="en-US" sz="3200" dirty="0"/>
            </a:br>
            <a:r>
              <a:rPr lang="en-US" sz="3200" dirty="0"/>
              <a:t>Database Interfaces: </a:t>
            </a:r>
            <a:r>
              <a:rPr lang="en-US" sz="3200" dirty="0" err="1"/>
              <a:t>Adminer</a:t>
            </a:r>
            <a:r>
              <a:rPr lang="en-US" sz="3200" dirty="0"/>
              <a:t>, </a:t>
            </a:r>
            <a:r>
              <a:rPr lang="en-US" sz="3200" dirty="0" err="1"/>
              <a:t>Rstudio</a:t>
            </a:r>
            <a:r>
              <a:rPr lang="en-US" sz="3200" dirty="0"/>
              <a:t>, </a:t>
            </a:r>
            <a:r>
              <a:rPr lang="en-US" sz="3200" dirty="0" err="1"/>
              <a:t>Jupyter</a:t>
            </a:r>
            <a:r>
              <a:rPr lang="en-US" sz="3200" dirty="0"/>
              <a:t>, </a:t>
            </a:r>
            <a:r>
              <a:rPr lang="en-US" sz="3200" dirty="0" err="1"/>
              <a:t>psql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E022A-C827-EF44-9B36-32082F8E4CA5}"/>
              </a:ext>
            </a:extLst>
          </p:cNvPr>
          <p:cNvSpPr txBox="1"/>
          <p:nvPr/>
        </p:nvSpPr>
        <p:spPr>
          <a:xfrm>
            <a:off x="1050587" y="2188723"/>
            <a:ext cx="533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fast access to geo files and database GIS functions</a:t>
            </a:r>
          </a:p>
        </p:txBody>
      </p:sp>
    </p:spTree>
    <p:extLst>
      <p:ext uri="{BB962C8B-B14F-4D97-AF65-F5344CB8AC3E}">
        <p14:creationId xmlns:p14="http://schemas.microsoft.com/office/powerpoint/2010/main" val="317884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4C4F5-315D-454F-B87A-C1C67442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5439"/>
          </a:xfrm>
        </p:spPr>
        <p:txBody>
          <a:bodyPr>
            <a:normAutofit fontScale="90000"/>
          </a:bodyPr>
          <a:lstStyle/>
          <a:p>
            <a:r>
              <a:rPr lang="en-US" dirty="0"/>
              <a:t>Code Management: GitLab</a:t>
            </a:r>
            <a:br>
              <a:rPr lang="en-US" dirty="0"/>
            </a:br>
            <a:r>
              <a:rPr lang="en-US" sz="3100" dirty="0"/>
              <a:t>Multiple Branch Management Critical in Team Science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C5FF9-A4F7-E94F-B201-52CD3BF2A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81" y="1160564"/>
            <a:ext cx="8810905" cy="56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90A4-6BE6-B949-8D7E-D7AB618C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2"/>
            <a:ext cx="10515600" cy="821649"/>
          </a:xfrm>
        </p:spPr>
        <p:txBody>
          <a:bodyPr>
            <a:noAutofit/>
          </a:bodyPr>
          <a:lstStyle/>
          <a:p>
            <a:r>
              <a:rPr lang="en-US" sz="3600" dirty="0"/>
              <a:t>Data Profiling &amp; Preparation</a:t>
            </a:r>
            <a:br>
              <a:rPr lang="en-US" sz="3600" dirty="0"/>
            </a:br>
            <a:r>
              <a:rPr lang="en-US" sz="2400" dirty="0"/>
              <a:t>Preferred Platform: </a:t>
            </a:r>
            <a:r>
              <a:rPr lang="en-US" sz="2400" dirty="0" err="1"/>
              <a:t>RStudio</a:t>
            </a:r>
            <a:r>
              <a:rPr lang="en-US" sz="2400" dirty="0"/>
              <a:t> Server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2962E-7505-554B-8F7A-A1394D845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99" y="1040859"/>
            <a:ext cx="10148402" cy="56151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0590A99-51CC-EA48-BBF1-C9ADE96B8CEE}"/>
              </a:ext>
            </a:extLst>
          </p:cNvPr>
          <p:cNvSpPr/>
          <p:nvPr/>
        </p:nvSpPr>
        <p:spPr>
          <a:xfrm>
            <a:off x="7791855" y="1118681"/>
            <a:ext cx="2120630" cy="127432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8BEE7E-9DB2-D642-BF7C-1E3240E9815E}"/>
              </a:ext>
            </a:extLst>
          </p:cNvPr>
          <p:cNvSpPr/>
          <p:nvPr/>
        </p:nvSpPr>
        <p:spPr>
          <a:xfrm>
            <a:off x="7791855" y="3507654"/>
            <a:ext cx="3378346" cy="314839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CE7D3D-CC43-A542-B2D5-BE9F24E2F4F8}"/>
              </a:ext>
            </a:extLst>
          </p:cNvPr>
          <p:cNvSpPr/>
          <p:nvPr/>
        </p:nvSpPr>
        <p:spPr>
          <a:xfrm>
            <a:off x="925616" y="4693902"/>
            <a:ext cx="3547529" cy="181810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DD4BC-1CD9-FA4A-8A39-6218F4EB511C}"/>
              </a:ext>
            </a:extLst>
          </p:cNvPr>
          <p:cNvSpPr txBox="1"/>
          <p:nvPr/>
        </p:nvSpPr>
        <p:spPr>
          <a:xfrm rot="16200000">
            <a:off x="10768741" y="4897185"/>
            <a:ext cx="136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8BEF8-C894-FC43-BF2B-ACBD63C2E5AC}"/>
              </a:ext>
            </a:extLst>
          </p:cNvPr>
          <p:cNvSpPr txBox="1"/>
          <p:nvPr/>
        </p:nvSpPr>
        <p:spPr>
          <a:xfrm>
            <a:off x="8013874" y="687665"/>
            <a:ext cx="168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 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DA6E4-AB2B-C94B-B56B-DA7F73A73229}"/>
              </a:ext>
            </a:extLst>
          </p:cNvPr>
          <p:cNvSpPr txBox="1"/>
          <p:nvPr/>
        </p:nvSpPr>
        <p:spPr>
          <a:xfrm rot="5400000">
            <a:off x="-444377" y="5279790"/>
            <a:ext cx="1997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Command Line (Bash) Access</a:t>
            </a:r>
          </a:p>
        </p:txBody>
      </p:sp>
    </p:spTree>
    <p:extLst>
      <p:ext uri="{BB962C8B-B14F-4D97-AF65-F5344CB8AC3E}">
        <p14:creationId xmlns:p14="http://schemas.microsoft.com/office/powerpoint/2010/main" val="130174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666-232B-F046-9263-BCBB0D724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03843" cy="1325563"/>
          </a:xfrm>
        </p:spPr>
        <p:txBody>
          <a:bodyPr/>
          <a:lstStyle/>
          <a:p>
            <a:r>
              <a:rPr lang="en-US" dirty="0"/>
              <a:t>Data Profiling: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BFEC4-CFC3-3844-B1BC-85A7A6B24547}"/>
              </a:ext>
            </a:extLst>
          </p:cNvPr>
          <p:cNvSpPr/>
          <p:nvPr/>
        </p:nvSpPr>
        <p:spPr>
          <a:xfrm>
            <a:off x="565826" y="1899447"/>
            <a:ext cx="4969212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8138" indent="0">
              <a:buNone/>
            </a:pPr>
            <a:r>
              <a:rPr lang="en-US" sz="1200" u="sng" dirty="0"/>
              <a:t>Completeness </a:t>
            </a:r>
            <a:endParaRPr lang="en-US" sz="1200" dirty="0"/>
          </a:p>
          <a:p>
            <a:pPr marL="338138" indent="0">
              <a:buNone/>
            </a:pPr>
            <a:r>
              <a:rPr lang="en-US" sz="1200" dirty="0"/>
              <a:t>percentage of elements properly populated</a:t>
            </a:r>
          </a:p>
          <a:p>
            <a:pPr lvl="1"/>
            <a:r>
              <a:rPr lang="en-US" sz="1050" dirty="0"/>
              <a:t>e.g. Testing for NULLs and empty strings where not appropriate</a:t>
            </a:r>
          </a:p>
          <a:p>
            <a:pPr marL="338138" indent="0">
              <a:buNone/>
            </a:pPr>
            <a:r>
              <a:rPr lang="en-US" sz="1200" u="sng" dirty="0"/>
              <a:t>Value Validity </a:t>
            </a:r>
            <a:endParaRPr lang="en-US" sz="1200" dirty="0"/>
          </a:p>
          <a:p>
            <a:pPr marL="338138" indent="0">
              <a:buNone/>
            </a:pPr>
            <a:r>
              <a:rPr lang="en-US" sz="1200" dirty="0"/>
              <a:t>percentage of elements whose attributes possess meaningful values</a:t>
            </a:r>
          </a:p>
          <a:p>
            <a:pPr lvl="1"/>
            <a:r>
              <a:rPr lang="en-US" sz="1050" dirty="0"/>
              <a:t>e.g. A comparison constraint like {male; female}  or an interval constraint like age = [0,110]</a:t>
            </a:r>
          </a:p>
          <a:p>
            <a:pPr marL="338138" indent="0">
              <a:buNone/>
            </a:pPr>
            <a:r>
              <a:rPr lang="en-US" sz="1200" u="sng" dirty="0"/>
              <a:t>Consistency</a:t>
            </a:r>
            <a:endParaRPr lang="en-US" sz="1200" dirty="0"/>
          </a:p>
          <a:p>
            <a:pPr marL="338138" indent="0">
              <a:buNone/>
            </a:pPr>
            <a:r>
              <a:rPr lang="en-US" sz="1200" dirty="0"/>
              <a:t>a measure of the degree to which two or more data attributes satisfy a well-defined dependency constraint – relationship validation</a:t>
            </a:r>
          </a:p>
          <a:p>
            <a:pPr lvl="1"/>
            <a:r>
              <a:rPr lang="en-US" sz="1050" dirty="0"/>
              <a:t>e.g. Zip-code – state consistency  or gender – pregnancy consistency</a:t>
            </a:r>
          </a:p>
          <a:p>
            <a:pPr marL="338138" indent="0">
              <a:buNone/>
            </a:pPr>
            <a:r>
              <a:rPr lang="en-US" sz="1200" u="sng" dirty="0"/>
              <a:t>Uniqueness</a:t>
            </a:r>
            <a:endParaRPr lang="en-US" sz="1200" dirty="0"/>
          </a:p>
          <a:p>
            <a:pPr marL="338138" indent="0">
              <a:buNone/>
            </a:pPr>
            <a:r>
              <a:rPr lang="en-US" sz="1200" dirty="0"/>
              <a:t>the number of unique values taken by an attribute, or a combination of attributes in a dataset</a:t>
            </a:r>
          </a:p>
          <a:p>
            <a:pPr lvl="1"/>
            <a:r>
              <a:rPr lang="en-US" sz="1050" dirty="0"/>
              <a:t>e.g. Frequency distribution of an element</a:t>
            </a:r>
          </a:p>
          <a:p>
            <a:pPr lvl="1"/>
            <a:r>
              <a:rPr lang="en-US" sz="1050" dirty="0"/>
              <a:t>note. The more homogeneous the data values of an element, the less useful the element is for analysis</a:t>
            </a:r>
          </a:p>
          <a:p>
            <a:pPr marL="338138" indent="0">
              <a:buNone/>
            </a:pPr>
            <a:r>
              <a:rPr lang="en-US" sz="1200" u="sng" dirty="0"/>
              <a:t>Duplication</a:t>
            </a:r>
            <a:endParaRPr lang="en-US" sz="1200" dirty="0"/>
          </a:p>
          <a:p>
            <a:pPr marL="338138" indent="0">
              <a:buNone/>
            </a:pPr>
            <a:r>
              <a:rPr lang="en-US" sz="1200" dirty="0"/>
              <a:t>a measure of the degree of replication of distinct observations per observation unit type</a:t>
            </a:r>
          </a:p>
          <a:p>
            <a:pPr lvl="1"/>
            <a:r>
              <a:rPr lang="en-US" sz="1050" dirty="0"/>
              <a:t>e.g. Greater than 1 registration per student per official reporting period</a:t>
            </a:r>
          </a:p>
          <a:p>
            <a:pPr lvl="1"/>
            <a:r>
              <a:rPr lang="en-US" sz="1050" dirty="0"/>
              <a:t>note. Duplication can occur as a result of choice of level of aggregation; for example,                 aggregating to a single student registration per academic year when registration information is actually collected multiple times per academic year</a:t>
            </a:r>
          </a:p>
          <a:p>
            <a:pPr marL="338138" indent="0">
              <a:buNone/>
            </a:pPr>
            <a:endParaRPr lang="en-US" sz="7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0750B2-8984-8947-BE5B-B11367B7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58" y="204281"/>
            <a:ext cx="6111173" cy="63609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356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7045-C1DE-3241-BB29-2BF72500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Profiling: Valid Values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E50657-33F4-0145-8FA3-519C9840F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162651"/>
              </p:ext>
            </p:extLst>
          </p:nvPr>
        </p:nvGraphicFramePr>
        <p:xfrm>
          <a:off x="5820053" y="2225775"/>
          <a:ext cx="6214683" cy="1848614"/>
        </p:xfrm>
        <a:graphic>
          <a:graphicData uri="http://schemas.openxmlformats.org/drawingml/2006/table">
            <a:tbl>
              <a:tblPr/>
              <a:tblGrid>
                <a:gridCol w="7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0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42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7585"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 dirty="0" err="1">
                          <a:latin typeface="Arial"/>
                        </a:rPr>
                        <a:t>zip_code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area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subdivision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neighborhood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zoning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parcel_id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585"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23185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JCC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Governors Land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River Reach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R-4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4511000022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23188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Wellington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RESIDENT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1330800178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23188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Powhatan Secondary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RES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3741600013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058"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23185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JCC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 err="1">
                          <a:latin typeface="Arial"/>
                        </a:rPr>
                        <a:t>Kingsmill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 err="1">
                          <a:latin typeface="Arial"/>
                        </a:rPr>
                        <a:t>Padgetts</a:t>
                      </a:r>
                      <a:r>
                        <a:rPr lang="en-US" sz="1100" spc="-1" dirty="0">
                          <a:latin typeface="Arial"/>
                        </a:rPr>
                        <a:t> Ordinary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R 4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5041100213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23185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Pointe @ Jamestown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RES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4640600108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23185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Paddock Green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Paddock Green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R1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Shape 3">
            <a:extLst>
              <a:ext uri="{FF2B5EF4-FFF2-40B4-BE49-F238E27FC236}">
                <a16:creationId xmlns:a16="http://schemas.microsoft.com/office/drawing/2014/main" id="{1117C9AD-E880-3444-A959-4D95F107F4BB}"/>
              </a:ext>
            </a:extLst>
          </p:cNvPr>
          <p:cNvSpPr txBox="1"/>
          <p:nvPr/>
        </p:nvSpPr>
        <p:spPr>
          <a:xfrm>
            <a:off x="5813426" y="4367519"/>
            <a:ext cx="6214683" cy="1341590"/>
          </a:xfrm>
          <a:prstGeom prst="rect">
            <a:avLst/>
          </a:prstGeom>
          <a:noFill/>
          <a:ln>
            <a:noFill/>
          </a:ln>
        </p:spPr>
        <p:txBody>
          <a:bodyPr lIns="81639" tIns="40820" rIns="81639" bIns="40820"/>
          <a:lstStyle/>
          <a:p>
            <a:pPr algn="just"/>
            <a:r>
              <a:rPr lang="en-US" sz="1400" spc="-1" dirty="0"/>
              <a:t>Comparison constraint: </a:t>
            </a:r>
            <a:r>
              <a:rPr lang="en-US" sz="1400" b="1" spc="-1" dirty="0"/>
              <a:t>zoning 2015, James City County</a:t>
            </a:r>
            <a:r>
              <a:rPr lang="en-US" sz="1400" spc="-1" dirty="0"/>
              <a:t>= {A-1, R-1, R-2, R-3, R-4, R-5, R-6, R-7, R-8, LB, B-1, M-1, M-2, RT, PUD, MU, PL, EO}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100" spc="-1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100" spc="-1" dirty="0"/>
              <a:t>During Data Profiling issues are described, not “fixed”</a:t>
            </a:r>
            <a:endParaRPr lang="en-US" sz="11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100" spc="-1" dirty="0"/>
              <a:t>The appropriate fix depends upon the needs of the research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100" spc="-1" dirty="0"/>
              <a:t>It may be appropriate to simply normalize all zoning entries to the </a:t>
            </a:r>
            <a:r>
              <a:rPr lang="en-US" sz="1100" dirty="0"/>
              <a:t>five major categories of zoning: Residential, Mixed Residential-Commercial, Commercial, Industrial, and Special</a:t>
            </a:r>
          </a:p>
          <a:p>
            <a:pPr algn="just"/>
            <a:endParaRPr sz="1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659935-97D7-D94B-9FC1-61A45A89CE1F}"/>
              </a:ext>
            </a:extLst>
          </p:cNvPr>
          <p:cNvSpPr/>
          <p:nvPr/>
        </p:nvSpPr>
        <p:spPr>
          <a:xfrm>
            <a:off x="10005270" y="2261610"/>
            <a:ext cx="1244160" cy="195934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spcCol="0" rtlCol="0" anchor="ctr"/>
          <a:lstStyle/>
          <a:p>
            <a:pPr algn="ctr"/>
            <a:endParaRPr 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9E384-2F43-7A4C-A5B1-FD1E8ACA1062}"/>
              </a:ext>
            </a:extLst>
          </p:cNvPr>
          <p:cNvSpPr txBox="1"/>
          <p:nvPr/>
        </p:nvSpPr>
        <p:spPr>
          <a:xfrm>
            <a:off x="6472023" y="1825625"/>
            <a:ext cx="4699585" cy="360755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dirty="0"/>
              <a:t>Pulled from current James City County MLS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1588DA-7F49-A94A-87C7-F3D26E409A48}"/>
              </a:ext>
            </a:extLst>
          </p:cNvPr>
          <p:cNvSpPr/>
          <p:nvPr/>
        </p:nvSpPr>
        <p:spPr>
          <a:xfrm>
            <a:off x="376023" y="1825625"/>
            <a:ext cx="529520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Data elements with proper values have </a:t>
            </a:r>
            <a:r>
              <a:rPr lang="en-US" b="1" i="1" dirty="0"/>
              <a:t>value validity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The percentage of data elements whose attributes possess values within the range expected for a legitimate entry is a measure of value validity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Checking for value validity generally comes in the form of straight-forward domain constraint rules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/>
              <a:t>How many entries contain non-valid values for a non-empty text field representing gender?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i="1" dirty="0"/>
              <a:t>&lt; count gender where gender is not </a:t>
            </a:r>
            <a:r>
              <a:rPr lang="en-US" sz="1400" dirty="0"/>
              <a:t>(</a:t>
            </a:r>
            <a:r>
              <a:rPr lang="en-US" sz="1400" i="1" dirty="0"/>
              <a:t>male, female</a:t>
            </a:r>
            <a:r>
              <a:rPr lang="en-US" sz="1400" dirty="0"/>
              <a:t>) </a:t>
            </a:r>
            <a:r>
              <a:rPr lang="en-US" sz="1400" i="1" dirty="0"/>
              <a:t>&gt;</a:t>
            </a:r>
            <a:r>
              <a:rPr lang="en-US" sz="1600" i="1" dirty="0"/>
              <a:t> 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/>
              <a:t>How many entries contain non-valid values for a non-empty integer field representing age?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i="1" dirty="0"/>
              <a:t>&lt; count age where age is not between </a:t>
            </a:r>
            <a:r>
              <a:rPr lang="en-US" sz="1400" dirty="0"/>
              <a:t>[0</a:t>
            </a:r>
            <a:r>
              <a:rPr lang="en-US" sz="1400" i="1" dirty="0"/>
              <a:t>, </a:t>
            </a:r>
            <a:r>
              <a:rPr lang="en-US" sz="1400" dirty="0"/>
              <a:t>110] </a:t>
            </a:r>
            <a:r>
              <a:rPr lang="en-US" sz="1400" i="1" dirty="0"/>
              <a:t>&gt;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7920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988A6D-1A4C-514B-BE76-25A1AE405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30" y="1524854"/>
            <a:ext cx="7628550" cy="16366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FE3C22-A1C4-E148-9636-A7E84EF2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15" y="923503"/>
            <a:ext cx="3896474" cy="55250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BE9D1E4-95EC-5641-B22B-040AB676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Profiling: Consistency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1F0A72-8A59-0044-A294-7270A3F63119}"/>
              </a:ext>
            </a:extLst>
          </p:cNvPr>
          <p:cNvSpPr/>
          <p:nvPr/>
        </p:nvSpPr>
        <p:spPr>
          <a:xfrm>
            <a:off x="776044" y="492627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Longitudinal Consistency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 An inconsistency in the data when checked over time (longitudinally), to see if the same value is recorded for every new record when it should be (i.e. birthdate and other demographics).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7B1D3-AF4C-7F4E-AD28-44A60FB60661}"/>
              </a:ext>
            </a:extLst>
          </p:cNvPr>
          <p:cNvSpPr/>
          <p:nvPr/>
        </p:nvSpPr>
        <p:spPr>
          <a:xfrm>
            <a:off x="776044" y="339178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Record Consistency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 The concept of record consistency is best understood as the degree of logical agreement “between” record field values in either a single dataset or between two or more datasets. Simple Example: location disagreement between zip code and state FIPS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8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1D4F-7662-8146-8111-A7D4520D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76991" cy="1325563"/>
          </a:xfrm>
        </p:spPr>
        <p:txBody>
          <a:bodyPr/>
          <a:lstStyle/>
          <a:p>
            <a:r>
              <a:rPr lang="en-US" dirty="0"/>
              <a:t>Data Profiling &amp; Preparation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E4C16-D866-B64D-AD37-C354102FB66E}"/>
              </a:ext>
            </a:extLst>
          </p:cNvPr>
          <p:cNvSpPr/>
          <p:nvPr/>
        </p:nvSpPr>
        <p:spPr>
          <a:xfrm>
            <a:off x="838201" y="1756716"/>
            <a:ext cx="4307732" cy="458587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38138" indent="0">
              <a:buNone/>
            </a:pPr>
            <a:r>
              <a:rPr lang="en-US" dirty="0"/>
              <a:t>The </a:t>
            </a:r>
            <a:r>
              <a:rPr lang="en-US" b="1" dirty="0"/>
              <a:t>Data Preparation </a:t>
            </a:r>
            <a:r>
              <a:rPr lang="en-US" dirty="0"/>
              <a:t>Phase includes the activities necessary to </a:t>
            </a:r>
            <a:r>
              <a:rPr lang="en-US" b="1" dirty="0"/>
              <a:t>“fix” </a:t>
            </a:r>
            <a:r>
              <a:rPr lang="en-US" dirty="0"/>
              <a:t>the issues of Quality, Structure, and Metadata discovered during Data Profiling – activities can include:</a:t>
            </a:r>
          </a:p>
          <a:p>
            <a:pPr lvl="1"/>
            <a:r>
              <a:rPr lang="en-US" sz="1600" dirty="0"/>
              <a:t>Cleansing</a:t>
            </a:r>
          </a:p>
          <a:p>
            <a:pPr lvl="2"/>
            <a:r>
              <a:rPr lang="en-US" sz="1400" dirty="0"/>
              <a:t>Missing Values</a:t>
            </a:r>
          </a:p>
          <a:p>
            <a:pPr lvl="2"/>
            <a:r>
              <a:rPr lang="en-US" sz="1400" dirty="0"/>
              <a:t>Date Formats</a:t>
            </a:r>
          </a:p>
          <a:p>
            <a:pPr lvl="2"/>
            <a:r>
              <a:rPr lang="en-US" sz="1400" dirty="0"/>
              <a:t>Nominal =&gt; numeric</a:t>
            </a:r>
          </a:p>
          <a:p>
            <a:pPr lvl="2"/>
            <a:r>
              <a:rPr lang="en-US" sz="1400" dirty="0"/>
              <a:t>Outliers</a:t>
            </a:r>
          </a:p>
          <a:p>
            <a:pPr lvl="2"/>
            <a:r>
              <a:rPr lang="en-US" sz="1400" dirty="0"/>
              <a:t>Inconsistent Data</a:t>
            </a:r>
          </a:p>
          <a:p>
            <a:pPr lvl="2"/>
            <a:r>
              <a:rPr lang="en-US" sz="1400" dirty="0"/>
              <a:t>De-duplication</a:t>
            </a:r>
          </a:p>
          <a:p>
            <a:pPr lvl="1"/>
            <a:r>
              <a:rPr lang="en-US" sz="1600" dirty="0"/>
              <a:t>Transformation</a:t>
            </a:r>
          </a:p>
          <a:p>
            <a:pPr lvl="2"/>
            <a:r>
              <a:rPr lang="en-US" sz="1400" dirty="0"/>
              <a:t>Aggregation</a:t>
            </a:r>
          </a:p>
          <a:p>
            <a:pPr lvl="2"/>
            <a:r>
              <a:rPr lang="en-US" sz="1400" dirty="0"/>
              <a:t>Normalization</a:t>
            </a:r>
          </a:p>
          <a:p>
            <a:pPr lvl="2"/>
            <a:r>
              <a:rPr lang="en-US" sz="1400" dirty="0"/>
              <a:t>Smoothing/</a:t>
            </a:r>
            <a:r>
              <a:rPr lang="en-US" sz="1400" dirty="0" err="1"/>
              <a:t>Winsorization</a:t>
            </a:r>
            <a:endParaRPr lang="en-US" sz="1400" dirty="0"/>
          </a:p>
          <a:p>
            <a:pPr lvl="2"/>
            <a:r>
              <a:rPr lang="en-US" sz="1400" dirty="0"/>
              <a:t>Imputation</a:t>
            </a:r>
          </a:p>
          <a:p>
            <a:pPr lvl="2"/>
            <a:r>
              <a:rPr lang="en-US" sz="1400" dirty="0"/>
              <a:t>Feature Construction</a:t>
            </a:r>
          </a:p>
          <a:p>
            <a:pPr lvl="1"/>
            <a:r>
              <a:rPr lang="en-US" sz="1600" dirty="0"/>
              <a:t>Restructuring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AE766D4-497B-E140-B1EA-D613DA04F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786993"/>
              </p:ext>
            </p:extLst>
          </p:nvPr>
        </p:nvGraphicFramePr>
        <p:xfrm>
          <a:off x="5621683" y="518341"/>
          <a:ext cx="6172201" cy="2924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3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5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6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3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2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11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63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99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7139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effectLst/>
                        </a:rPr>
                        <a:t>List Number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Agency Name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Agency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Agency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Listing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Listing Agent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Listing Agent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Co-Listing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Property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Card Format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2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Book Section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Agency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Agency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Agency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Selling Agent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Agent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Agent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Co-Selling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End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book_sec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225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Listing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Sold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Under Cont.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Fall-thru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Status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Status Change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Withdraw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Cancel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Contingent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Cont. Remarks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393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Orig. List 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Sold 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high_price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Low 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assessed_val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Partial Tax Assmnt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financing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Area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Relocation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225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St. #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box_nbr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St. Dir.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Street Name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Address 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streetdirsuffix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Street Suffix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carrier_route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City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225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county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country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Zip Code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geo_county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geo_lat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geo_lon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Est. Fin. SqFt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sqft1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393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sqft3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Year Built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2+ Bdroms on 1st Flr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Realtor.com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lot_size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 Acres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Condo Level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sell_broker_comm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Variable Commission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225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stories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 Rooms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 Bedrooms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total_bath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Baths - Full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Baths - Half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baths_3_4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Garage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garage_stall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Water Frontage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225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Zoning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 Year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Subdivision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Public Remarks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Agent Remarks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Parcel 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Legal Description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Directions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Foreclosure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393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 Name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Neighborhood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mod_timestamp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Ltd Service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Occupied By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Owner/Agent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Mster Bdrm 1st Floor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 Source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Listing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254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# Stories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# Fireplaces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Golf Frontage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IDX Y/N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Supplement Attached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Seller Concession(s)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Special Assmnts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Rollback Taxes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userdefined16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393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SellingBroker Incent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Ownership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Describe Concession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How Sold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Broker Comp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Assessed Value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Est.Unfinished Sq Ft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 Rate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Garage Bays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1393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userdefined27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userdefined29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userdefined30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Est. Closing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userdefined33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Lot Description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Short/CompromiseSale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1393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userdefined37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userdefined39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userdefined40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userdefined41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userdefined43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userdefined45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1393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userdefined47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userdefined49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userdefined50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userdefined51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userdefined53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userdefined55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1393"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Photo URL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Days on Market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Rooms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Features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D9607C1-1C48-AA47-8137-0B856EFDF5DD}"/>
              </a:ext>
            </a:extLst>
          </p:cNvPr>
          <p:cNvSpPr txBox="1"/>
          <p:nvPr/>
        </p:nvSpPr>
        <p:spPr>
          <a:xfrm>
            <a:off x="5738006" y="179787"/>
            <a:ext cx="5939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Narrow"/>
                <a:cs typeface="Arial Narrow"/>
              </a:rPr>
              <a:t>Current Structure of Williamsburg MLS 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F89F79-93A7-694A-B0E7-998873E43F0C}"/>
              </a:ext>
            </a:extLst>
          </p:cNvPr>
          <p:cNvGrpSpPr/>
          <p:nvPr/>
        </p:nvGrpSpPr>
        <p:grpSpPr>
          <a:xfrm>
            <a:off x="7537902" y="4062761"/>
            <a:ext cx="3876085" cy="2571222"/>
            <a:chOff x="1804946" y="1921822"/>
            <a:chExt cx="5503628" cy="43493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F66E69-C77B-D440-86DE-265C0D39EAC1}"/>
                </a:ext>
              </a:extLst>
            </p:cNvPr>
            <p:cNvSpPr/>
            <p:nvPr/>
          </p:nvSpPr>
          <p:spPr>
            <a:xfrm>
              <a:off x="1804946" y="3177465"/>
              <a:ext cx="1836751" cy="1852654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ID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&amp;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Location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29AD43-7DB2-EF44-A2DD-425BF5F56D4D}"/>
                </a:ext>
              </a:extLst>
            </p:cNvPr>
            <p:cNvSpPr/>
            <p:nvPr/>
          </p:nvSpPr>
          <p:spPr>
            <a:xfrm>
              <a:off x="5471823" y="1921822"/>
              <a:ext cx="1836751" cy="134244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Characteristics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2B9370-66B1-0F46-B7CC-3778B5B8C00F}"/>
                </a:ext>
              </a:extLst>
            </p:cNvPr>
            <p:cNvSpPr/>
            <p:nvPr/>
          </p:nvSpPr>
          <p:spPr>
            <a:xfrm>
              <a:off x="5471823" y="3432570"/>
              <a:ext cx="1836751" cy="134244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Sales Information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18C716-9B35-9F48-985A-23C98040F223}"/>
                </a:ext>
              </a:extLst>
            </p:cNvPr>
            <p:cNvSpPr/>
            <p:nvPr/>
          </p:nvSpPr>
          <p:spPr>
            <a:xfrm>
              <a:off x="5471823" y="4928740"/>
              <a:ext cx="1836751" cy="134244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Tax Information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AB10BF-5814-7841-8893-68264F5F90DF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3641697" y="2593044"/>
              <a:ext cx="1830126" cy="1510748"/>
            </a:xfrm>
            <a:prstGeom prst="line">
              <a:avLst/>
            </a:prstGeom>
            <a:ln w="38100" cmpd="sng">
              <a:solidFill>
                <a:srgbClr val="00B4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5FC2B2-975E-284B-BF36-6CB2F601065B}"/>
                </a:ext>
              </a:extLst>
            </p:cNvPr>
            <p:cNvCxnSpPr>
              <a:endCxn id="13" idx="1"/>
            </p:cNvCxnSpPr>
            <p:nvPr/>
          </p:nvCxnSpPr>
          <p:spPr>
            <a:xfrm>
              <a:off x="3641697" y="4103792"/>
              <a:ext cx="1830126" cy="1"/>
            </a:xfrm>
            <a:prstGeom prst="line">
              <a:avLst/>
            </a:prstGeom>
            <a:ln w="38100" cmpd="sng">
              <a:solidFill>
                <a:srgbClr val="00B4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688A71-1695-D647-A101-755F7AA3BFB9}"/>
                </a:ext>
              </a:extLst>
            </p:cNvPr>
            <p:cNvCxnSpPr>
              <a:stCxn id="11" idx="1"/>
              <a:endCxn id="8" idx="3"/>
            </p:cNvCxnSpPr>
            <p:nvPr/>
          </p:nvCxnSpPr>
          <p:spPr>
            <a:xfrm flipH="1" flipV="1">
              <a:off x="3641698" y="4103792"/>
              <a:ext cx="1830125" cy="1496170"/>
            </a:xfrm>
            <a:prstGeom prst="line">
              <a:avLst/>
            </a:prstGeom>
            <a:ln w="38100" cmpd="sng">
              <a:solidFill>
                <a:srgbClr val="00B4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7BB763-4F82-724C-BDDF-D9161AF02790}"/>
                </a:ext>
              </a:extLst>
            </p:cNvPr>
            <p:cNvSpPr txBox="1"/>
            <p:nvPr/>
          </p:nvSpPr>
          <p:spPr>
            <a:xfrm>
              <a:off x="3588335" y="3697564"/>
              <a:ext cx="353250" cy="442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 Narrow"/>
                  <a:cs typeface="Arial Narrow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5BF922-7C96-E045-874E-041F8D1AE03C}"/>
                </a:ext>
              </a:extLst>
            </p:cNvPr>
            <p:cNvSpPr txBox="1"/>
            <p:nvPr/>
          </p:nvSpPr>
          <p:spPr>
            <a:xfrm>
              <a:off x="5087730" y="2218433"/>
              <a:ext cx="326666" cy="62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/>
                  <a:cs typeface="Arial Narrow"/>
                </a:rPr>
                <a:t>∞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E6FFFF-9473-804D-9C94-98EAA3F33B4E}"/>
                </a:ext>
              </a:extLst>
            </p:cNvPr>
            <p:cNvSpPr txBox="1"/>
            <p:nvPr/>
          </p:nvSpPr>
          <p:spPr>
            <a:xfrm>
              <a:off x="5087730" y="3667084"/>
              <a:ext cx="326666" cy="62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/>
                  <a:cs typeface="Arial Narrow"/>
                </a:rPr>
                <a:t>∞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61BD31-5545-E443-9D6A-3E88B0B1A6F7}"/>
                </a:ext>
              </a:extLst>
            </p:cNvPr>
            <p:cNvSpPr txBox="1"/>
            <p:nvPr/>
          </p:nvSpPr>
          <p:spPr>
            <a:xfrm>
              <a:off x="5087730" y="5352573"/>
              <a:ext cx="326666" cy="62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/>
                  <a:cs typeface="Arial Narrow"/>
                </a:rPr>
                <a:t>∞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A8203E-C5C4-954C-B424-592F60C3927E}"/>
              </a:ext>
            </a:extLst>
          </p:cNvPr>
          <p:cNvSpPr txBox="1"/>
          <p:nvPr/>
        </p:nvSpPr>
        <p:spPr>
          <a:xfrm>
            <a:off x="7340637" y="3542673"/>
            <a:ext cx="441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Narrow"/>
                <a:cs typeface="Arial Narrow"/>
              </a:rPr>
              <a:t>Ideal Restructuring of MLS Data</a:t>
            </a:r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C266EAD9-CC1A-7549-B513-22B40FB61F35}"/>
              </a:ext>
            </a:extLst>
          </p:cNvPr>
          <p:cNvSpPr/>
          <p:nvPr/>
        </p:nvSpPr>
        <p:spPr>
          <a:xfrm rot="5400000">
            <a:off x="5700727" y="3992406"/>
            <a:ext cx="2089642" cy="119017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4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0D9E-E4D5-0C45-8FDF-F866631C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CLD3 Processes, Platforms &amp;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A7AF4-6F2A-1F44-BA2C-9C49036F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0506"/>
            <a:ext cx="10515600" cy="45622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Introduce some of our platforms as they are used in our data science process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Give some reasons why these platforms were selected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Show some examples that highlight the use of these platforms at different stages of the process</a:t>
            </a:r>
          </a:p>
          <a:p>
            <a:pPr lvl="1">
              <a:lnSpc>
                <a:spcPct val="120000"/>
              </a:lnSpc>
            </a:pPr>
            <a:r>
              <a:rPr lang="en-US" sz="1800" b="1" dirty="0"/>
              <a:t>Including an example of finding data and creating decision making tools for policy makers in Marshalltown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Scenario: Visualizations for Policy Makers to Assess Possible Transit Route Changes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Demonstrate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Ingestion of various administrative data sources using multiple method</a:t>
            </a:r>
          </a:p>
          <a:p>
            <a:pPr lvl="3">
              <a:lnSpc>
                <a:spcPct val="120000"/>
              </a:lnSpc>
            </a:pPr>
            <a:r>
              <a:rPr lang="en-US" sz="1400" dirty="0"/>
              <a:t>job locations</a:t>
            </a:r>
          </a:p>
          <a:p>
            <a:pPr lvl="3">
              <a:lnSpc>
                <a:spcPct val="120000"/>
              </a:lnSpc>
            </a:pPr>
            <a:r>
              <a:rPr lang="en-US" sz="1400" dirty="0"/>
              <a:t>vulnerable population locations</a:t>
            </a:r>
          </a:p>
          <a:p>
            <a:pPr lvl="3">
              <a:lnSpc>
                <a:spcPct val="120000"/>
              </a:lnSpc>
            </a:pPr>
            <a:r>
              <a:rPr lang="en-US" sz="1400" dirty="0"/>
              <a:t>transit route locations</a:t>
            </a:r>
          </a:p>
          <a:p>
            <a:pPr lvl="2">
              <a:lnSpc>
                <a:spcPct val="120000"/>
              </a:lnSpc>
            </a:pPr>
            <a:r>
              <a:rPr lang="en-US" sz="1600" dirty="0"/>
              <a:t>Creation of statistical indexes and maps for sub-county geographies</a:t>
            </a:r>
          </a:p>
        </p:txBody>
      </p:sp>
    </p:spTree>
    <p:extLst>
      <p:ext uri="{BB962C8B-B14F-4D97-AF65-F5344CB8AC3E}">
        <p14:creationId xmlns:p14="http://schemas.microsoft.com/office/powerpoint/2010/main" val="1620279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B5A19-1D76-AB44-BA37-6A70D1ED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033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Recent Example: Distinct Counts of Children 0-5</a:t>
            </a:r>
            <a:br>
              <a:rPr lang="en-US" sz="3200" dirty="0"/>
            </a:br>
            <a:r>
              <a:rPr lang="en-US" sz="3200" dirty="0"/>
              <a:t>Datasets Under Consideration</a:t>
            </a:r>
            <a:br>
              <a:rPr lang="en-US" sz="3200" dirty="0"/>
            </a:br>
            <a:br>
              <a:rPr lang="en-US" sz="2400" dirty="0"/>
            </a:br>
            <a:r>
              <a:rPr lang="en-US" sz="2400" dirty="0"/>
              <a:t>Finding the best representations of</a:t>
            </a:r>
            <a:br>
              <a:rPr lang="en-US" sz="2400" dirty="0"/>
            </a:br>
            <a:r>
              <a:rPr lang="en-US" sz="2400" dirty="0"/>
              <a:t>Who, What, When &amp; Where Across Agencies, Across Datasets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D6C92-2D8A-6340-9750-BDBC23A6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3" y="2772382"/>
            <a:ext cx="11772553" cy="350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76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3923-1F7F-D847-8291-B8B3DE36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Recent Example: Distinct Counts of Children 0-5</a:t>
            </a:r>
            <a:br>
              <a:rPr lang="en-US" dirty="0"/>
            </a:br>
            <a:r>
              <a:rPr lang="en-US" sz="3200" dirty="0"/>
              <a:t>Longitudinal Consistency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E0104-2EBA-C747-B8E5-A826737C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9425"/>
            <a:ext cx="9296400" cy="808718"/>
          </a:xfrm>
        </p:spPr>
        <p:txBody>
          <a:bodyPr>
            <a:normAutofit/>
          </a:bodyPr>
          <a:lstStyle/>
          <a:p>
            <a:r>
              <a:rPr lang="en-US" sz="2400" dirty="0"/>
              <a:t>Each dataset profiled to discover the most consistent recording of demographic information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15DDD-3B2F-B945-8B1D-B2EA5F96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14" y="2616880"/>
            <a:ext cx="5342572" cy="38161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3429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57E0-A358-FD44-B137-3EB71D86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Recent Example: Distinct Counts of Children 0-5</a:t>
            </a:r>
            <a:br>
              <a:rPr lang="en-US" dirty="0"/>
            </a:br>
            <a:r>
              <a:rPr lang="en-US" sz="3100" dirty="0"/>
              <a:t>Transformation &amp; Linkage Enables Distinct Count Cross-Tabulation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735AD-23F3-C04D-A7BE-1C447AF8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41" y="2110902"/>
            <a:ext cx="9274717" cy="355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0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1BED-DD08-1E45-AD64-CFCA6C00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Recent Example: Distinct Counts of Children 0-5</a:t>
            </a:r>
            <a:br>
              <a:rPr lang="en-US" dirty="0"/>
            </a:br>
            <a:r>
              <a:rPr lang="en-US" sz="3100" dirty="0"/>
              <a:t>Distinct Count Cross-Tabulation Enables Distinct Count Plots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A4C51-952E-BC4F-A63B-898C84D0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693"/>
            <a:ext cx="5020472" cy="3586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9ACC4E-B29B-FF48-A05B-4467D595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48692"/>
            <a:ext cx="5020472" cy="35860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2568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0ECF-F000-F54A-9FB3-583D9B6F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Recent Example: Distinct Counts of Children 0-5</a:t>
            </a:r>
            <a:br>
              <a:rPr lang="en-US" dirty="0"/>
            </a:br>
            <a:r>
              <a:rPr lang="en-US" sz="3100" dirty="0"/>
              <a:t>Distinct Count Cross-Tabulation Enables Creation of New Indices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6D630-6E34-A444-9E25-E6075175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01" y="2009576"/>
            <a:ext cx="6787793" cy="48484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08B0D-C083-5745-89CF-3759D8D1B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150" y="2060403"/>
            <a:ext cx="8651697" cy="57852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Example Composite Index Combining SNAP (Nutrition) and OCS (Behavioral Assistance) Data</a:t>
            </a:r>
          </a:p>
        </p:txBody>
      </p:sp>
    </p:spTree>
    <p:extLst>
      <p:ext uri="{BB962C8B-B14F-4D97-AF65-F5344CB8AC3E}">
        <p14:creationId xmlns:p14="http://schemas.microsoft.com/office/powerpoint/2010/main" val="193570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90A4-6BE6-B949-8D7E-D7AB618C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2"/>
            <a:ext cx="10515600" cy="821649"/>
          </a:xfrm>
        </p:spPr>
        <p:txBody>
          <a:bodyPr>
            <a:noAutofit/>
          </a:bodyPr>
          <a:lstStyle/>
          <a:p>
            <a:r>
              <a:rPr lang="en-US" sz="3600" dirty="0"/>
              <a:t>Data Analysis &amp; Data Product Creation</a:t>
            </a:r>
            <a:br>
              <a:rPr lang="en-US" sz="3600" dirty="0"/>
            </a:br>
            <a:r>
              <a:rPr lang="en-US" sz="2400" dirty="0"/>
              <a:t>Preferred Platform: </a:t>
            </a:r>
            <a:r>
              <a:rPr lang="en-US" sz="2400" dirty="0" err="1"/>
              <a:t>RStudio</a:t>
            </a:r>
            <a:r>
              <a:rPr lang="en-US" sz="2400" dirty="0"/>
              <a:t> Server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2962E-7505-554B-8F7A-A1394D845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99" y="1040859"/>
            <a:ext cx="10148402" cy="56151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0590A99-51CC-EA48-BBF1-C9ADE96B8CEE}"/>
              </a:ext>
            </a:extLst>
          </p:cNvPr>
          <p:cNvSpPr/>
          <p:nvPr/>
        </p:nvSpPr>
        <p:spPr>
          <a:xfrm>
            <a:off x="7791855" y="1118681"/>
            <a:ext cx="2120630" cy="127432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8BEE7E-9DB2-D642-BF7C-1E3240E9815E}"/>
              </a:ext>
            </a:extLst>
          </p:cNvPr>
          <p:cNvSpPr/>
          <p:nvPr/>
        </p:nvSpPr>
        <p:spPr>
          <a:xfrm>
            <a:off x="7791855" y="3507654"/>
            <a:ext cx="3378346" cy="314839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CE7D3D-CC43-A542-B2D5-BE9F24E2F4F8}"/>
              </a:ext>
            </a:extLst>
          </p:cNvPr>
          <p:cNvSpPr/>
          <p:nvPr/>
        </p:nvSpPr>
        <p:spPr>
          <a:xfrm>
            <a:off x="925616" y="4693902"/>
            <a:ext cx="3547529" cy="181810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DD4BC-1CD9-FA4A-8A39-6218F4EB511C}"/>
              </a:ext>
            </a:extLst>
          </p:cNvPr>
          <p:cNvSpPr txBox="1"/>
          <p:nvPr/>
        </p:nvSpPr>
        <p:spPr>
          <a:xfrm rot="16200000">
            <a:off x="10768741" y="4897185"/>
            <a:ext cx="136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8BEF8-C894-FC43-BF2B-ACBD63C2E5AC}"/>
              </a:ext>
            </a:extLst>
          </p:cNvPr>
          <p:cNvSpPr txBox="1"/>
          <p:nvPr/>
        </p:nvSpPr>
        <p:spPr>
          <a:xfrm>
            <a:off x="8013874" y="687665"/>
            <a:ext cx="168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Git 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DA6E4-AB2B-C94B-B56B-DA7F73A73229}"/>
              </a:ext>
            </a:extLst>
          </p:cNvPr>
          <p:cNvSpPr txBox="1"/>
          <p:nvPr/>
        </p:nvSpPr>
        <p:spPr>
          <a:xfrm rot="5400000">
            <a:off x="-444377" y="5279790"/>
            <a:ext cx="1997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Command Line (Bash) Access</a:t>
            </a:r>
          </a:p>
        </p:txBody>
      </p:sp>
    </p:spTree>
    <p:extLst>
      <p:ext uri="{BB962C8B-B14F-4D97-AF65-F5344CB8AC3E}">
        <p14:creationId xmlns:p14="http://schemas.microsoft.com/office/powerpoint/2010/main" val="3119728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FE02-07E6-7E49-9781-A895E361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  <a:br>
              <a:rPr lang="en-US" dirty="0"/>
            </a:br>
            <a:r>
              <a:rPr lang="en-US" sz="3200" dirty="0"/>
              <a:t>Marshalltown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36D0E-55F5-B043-8D26-346FB9D4888F}"/>
              </a:ext>
            </a:extLst>
          </p:cNvPr>
          <p:cNvSpPr/>
          <p:nvPr/>
        </p:nvSpPr>
        <p:spPr>
          <a:xfrm>
            <a:off x="838200" y="2727413"/>
            <a:ext cx="10515600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# create </a:t>
            </a:r>
            <a:r>
              <a:rPr lang="en-US" dirty="0" err="1"/>
              <a:t>db</a:t>
            </a:r>
            <a:r>
              <a:rPr lang="en-US" dirty="0"/>
              <a:t> connection</a:t>
            </a:r>
          </a:p>
          <a:p>
            <a:r>
              <a:rPr lang="en-US" dirty="0"/>
              <a:t>con &lt;- </a:t>
            </a:r>
            <a:r>
              <a:rPr lang="en-US" dirty="0" err="1"/>
              <a:t>sdalr</a:t>
            </a:r>
            <a:r>
              <a:rPr lang="en-US" dirty="0"/>
              <a:t>::</a:t>
            </a:r>
            <a:r>
              <a:rPr lang="en-US" dirty="0" err="1"/>
              <a:t>con_db</a:t>
            </a:r>
            <a:r>
              <a:rPr lang="en-US" dirty="0"/>
              <a:t>(</a:t>
            </a:r>
            <a:r>
              <a:rPr lang="en-US" dirty="0" err="1"/>
              <a:t>dbname</a:t>
            </a:r>
            <a:r>
              <a:rPr lang="en-US" dirty="0"/>
              <a:t> = "</a:t>
            </a:r>
            <a:r>
              <a:rPr lang="en-US" dirty="0" err="1"/>
              <a:t>sdad</a:t>
            </a:r>
            <a:r>
              <a:rPr lang="en-US" dirty="0"/>
              <a:t>", host = "127.0.0.1", port = 5433, user = "anonymous", pass = "anonymous")</a:t>
            </a:r>
          </a:p>
          <a:p>
            <a:endParaRPr lang="en-US" dirty="0"/>
          </a:p>
          <a:p>
            <a:r>
              <a:rPr lang="en-US" dirty="0"/>
              <a:t># create SQL query</a:t>
            </a:r>
          </a:p>
          <a:p>
            <a:r>
              <a:rPr lang="en-US" dirty="0" err="1"/>
              <a:t>sql</a:t>
            </a:r>
            <a:r>
              <a:rPr lang="en-US" dirty="0"/>
              <a:t> &lt;- "SELECT distinct \"GEOID10\" geoid, geometry</a:t>
            </a:r>
          </a:p>
          <a:p>
            <a:r>
              <a:rPr lang="en-US" dirty="0"/>
              <a:t>            FROM tl_2018_19_tabblock10 where left(\"GEOID10\", 5) = '19127’”</a:t>
            </a:r>
          </a:p>
          <a:p>
            <a:endParaRPr lang="en-US" dirty="0"/>
          </a:p>
          <a:p>
            <a:r>
              <a:rPr lang="en-US" dirty="0"/>
              <a:t># get census blocks</a:t>
            </a:r>
          </a:p>
          <a:p>
            <a:r>
              <a:rPr lang="en-US" dirty="0" err="1"/>
              <a:t>marshall_county_blocks</a:t>
            </a:r>
            <a:r>
              <a:rPr lang="en-US" dirty="0"/>
              <a:t> &lt;-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sf::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st_read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(con, query =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en-US" dirty="0"/>
              <a:t> %&gt;%</a:t>
            </a:r>
          </a:p>
          <a:p>
            <a:r>
              <a:rPr lang="en-US" dirty="0"/>
              <a:t>  </a:t>
            </a:r>
            <a:r>
              <a:rPr lang="en-US" dirty="0" err="1"/>
              <a:t>st_transform</a:t>
            </a:r>
            <a:r>
              <a:rPr lang="en-US" dirty="0"/>
              <a:t>(</a:t>
            </a:r>
            <a:r>
              <a:rPr lang="en-US" dirty="0" err="1"/>
              <a:t>crs</a:t>
            </a:r>
            <a:r>
              <a:rPr lang="en-US" dirty="0"/>
              <a:t> = 4269)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0BFC0-761E-F94A-BE6F-415B89A9F4A9}"/>
              </a:ext>
            </a:extLst>
          </p:cNvPr>
          <p:cNvSpPr txBox="1"/>
          <p:nvPr/>
        </p:nvSpPr>
        <p:spPr>
          <a:xfrm>
            <a:off x="838200" y="2204193"/>
            <a:ext cx="6411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Shapefiles from our GIS database (</a:t>
            </a:r>
            <a:r>
              <a:rPr lang="en-US" sz="2800" dirty="0" err="1"/>
              <a:t>PostGIS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8954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B14F-EFD9-2741-88C0-BE93FBB0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  <a:br>
              <a:rPr lang="en-US" dirty="0"/>
            </a:br>
            <a:r>
              <a:rPr lang="en-US" sz="3200" dirty="0"/>
              <a:t>Marshalltown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23927-E18C-7D41-BE6A-ECBCDC0F1D47}"/>
              </a:ext>
            </a:extLst>
          </p:cNvPr>
          <p:cNvSpPr/>
          <p:nvPr/>
        </p:nvSpPr>
        <p:spPr>
          <a:xfrm>
            <a:off x="838200" y="1994170"/>
            <a:ext cx="5611238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tidytransit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get Marshalltown feed URL</a:t>
            </a:r>
          </a:p>
          <a:p>
            <a:r>
              <a:rPr lang="en-US" dirty="0" err="1"/>
              <a:t>feed_url</a:t>
            </a:r>
            <a:r>
              <a:rPr lang="en-US" dirty="0"/>
              <a:t> &lt;- </a:t>
            </a:r>
            <a:r>
              <a:rPr lang="en-US" dirty="0" err="1"/>
              <a:t>feedlist_df</a:t>
            </a:r>
            <a:r>
              <a:rPr lang="en-US" dirty="0"/>
              <a:t> %&gt;%</a:t>
            </a:r>
          </a:p>
          <a:p>
            <a:r>
              <a:rPr lang="en-US" dirty="0"/>
              <a:t>  </a:t>
            </a:r>
            <a:r>
              <a:rPr lang="en-US" dirty="0" err="1"/>
              <a:t>setDT</a:t>
            </a:r>
            <a:r>
              <a:rPr lang="en-US" dirty="0"/>
              <a:t>(.) %&gt;%</a:t>
            </a:r>
          </a:p>
          <a:p>
            <a:r>
              <a:rPr lang="en-US" dirty="0"/>
              <a:t>  .[</a:t>
            </a:r>
            <a:r>
              <a:rPr lang="en-US" dirty="0" err="1"/>
              <a:t>loc_t</a:t>
            </a:r>
            <a:r>
              <a:rPr lang="en-US" dirty="0"/>
              <a:t> %like% "Marshalltown, IA", </a:t>
            </a:r>
            <a:r>
              <a:rPr lang="en-US" dirty="0" err="1"/>
              <a:t>url_i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# read </a:t>
            </a:r>
            <a:r>
              <a:rPr lang="en-US" dirty="0" err="1"/>
              <a:t>gtfs</a:t>
            </a:r>
            <a:r>
              <a:rPr lang="en-US" dirty="0"/>
              <a:t> data from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 err="1"/>
              <a:t>gtfs</a:t>
            </a:r>
            <a:r>
              <a:rPr lang="en-US" dirty="0"/>
              <a:t> &lt;- </a:t>
            </a:r>
            <a:r>
              <a:rPr lang="en-US" dirty="0" err="1"/>
              <a:t>read_gtfs</a:t>
            </a:r>
            <a:r>
              <a:rPr lang="en-US" dirty="0"/>
              <a:t>(</a:t>
            </a:r>
            <a:r>
              <a:rPr lang="en-US" dirty="0" err="1"/>
              <a:t>feed_url</a:t>
            </a:r>
            <a:r>
              <a:rPr lang="en-US" dirty="0"/>
              <a:t>, geometry = TRUE, frequency = TRUE)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EA1A0-8A0B-C049-9CA4-7B3D08D8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359" y="511209"/>
            <a:ext cx="5157281" cy="5760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C6968-CC8F-8245-8F8A-F3A2224CD765}"/>
              </a:ext>
            </a:extLst>
          </p:cNvPr>
          <p:cNvSpPr txBox="1"/>
          <p:nvPr/>
        </p:nvSpPr>
        <p:spPr>
          <a:xfrm>
            <a:off x="838200" y="5256532"/>
            <a:ext cx="5533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Transit route data from </a:t>
            </a:r>
            <a:r>
              <a:rPr lang="en-US" sz="2800" dirty="0" err="1"/>
              <a:t>transitfeeds.com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726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04A6-4684-7E44-88EC-C3716A52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  <a:br>
              <a:rPr lang="en-US" dirty="0"/>
            </a:br>
            <a:r>
              <a:rPr lang="en-US" sz="3200" dirty="0"/>
              <a:t>Marshalltown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3D0AD-9772-EF4B-927F-89121A7CFA2D}"/>
              </a:ext>
            </a:extLst>
          </p:cNvPr>
          <p:cNvSpPr/>
          <p:nvPr/>
        </p:nvSpPr>
        <p:spPr>
          <a:xfrm>
            <a:off x="976009" y="1825625"/>
            <a:ext cx="51135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acs_vars</a:t>
            </a:r>
            <a:r>
              <a:rPr lang="en-US" dirty="0"/>
              <a:t> &lt;- c(</a:t>
            </a:r>
          </a:p>
          <a:p>
            <a:r>
              <a:rPr lang="en-US" dirty="0"/>
              <a:t>  "B25070_001","B25070_010",</a:t>
            </a:r>
          </a:p>
          <a:p>
            <a:r>
              <a:rPr lang="en-US" dirty="0"/>
              <a:t>  "B25091_001","B25091_011","B25091_022",</a:t>
            </a:r>
          </a:p>
          <a:p>
            <a:r>
              <a:rPr lang="en-US" dirty="0"/>
              <a:t>  "B25044_001","B25044_003","B25044_010",</a:t>
            </a:r>
          </a:p>
          <a:p>
            <a:r>
              <a:rPr lang="en-US" dirty="0"/>
              <a:t>  "B22010_001","B22010_002",</a:t>
            </a:r>
          </a:p>
          <a:p>
            <a:r>
              <a:rPr lang="en-US" dirty="0"/>
              <a:t>  "B17021_001","B17021_002"</a:t>
            </a:r>
          </a:p>
          <a:p>
            <a:r>
              <a:rPr lang="en-US" dirty="0"/>
              <a:t>)</a:t>
            </a:r>
          </a:p>
          <a:p>
            <a:r>
              <a:rPr lang="en-US" dirty="0" err="1"/>
              <a:t>acs_est</a:t>
            </a:r>
            <a:r>
              <a:rPr lang="en-US" dirty="0"/>
              <a:t> &lt;- </a:t>
            </a:r>
            <a:r>
              <a:rPr lang="en-US" dirty="0" err="1"/>
              <a:t>get_acs</a:t>
            </a:r>
            <a:r>
              <a:rPr lang="en-US" dirty="0"/>
              <a:t>(geography="block </a:t>
            </a:r>
            <a:r>
              <a:rPr lang="en-US" dirty="0" err="1"/>
              <a:t>group",state</a:t>
            </a:r>
            <a:r>
              <a:rPr lang="en-US" dirty="0"/>
              <a:t>=</a:t>
            </a:r>
            <a:r>
              <a:rPr lang="en-US" dirty="0" err="1"/>
              <a:t>state_names,county</a:t>
            </a:r>
            <a:r>
              <a:rPr lang="en-US" dirty="0"/>
              <a:t>=</a:t>
            </a:r>
            <a:r>
              <a:rPr lang="en-US" dirty="0" err="1"/>
              <a:t>county_names</a:t>
            </a:r>
            <a:r>
              <a:rPr lang="en-US" dirty="0"/>
              <a:t>,</a:t>
            </a:r>
          </a:p>
          <a:p>
            <a:r>
              <a:rPr lang="en-US" dirty="0"/>
              <a:t>                   variables=</a:t>
            </a:r>
            <a:r>
              <a:rPr lang="en-US" dirty="0" err="1"/>
              <a:t>acs_vars,year</a:t>
            </a:r>
            <a:r>
              <a:rPr lang="en-US" dirty="0"/>
              <a:t>=</a:t>
            </a:r>
            <a:r>
              <a:rPr lang="en-US" dirty="0" err="1"/>
              <a:t>year,cache_table</a:t>
            </a:r>
            <a:r>
              <a:rPr lang="en-US" dirty="0"/>
              <a:t>=</a:t>
            </a:r>
            <a:r>
              <a:rPr lang="en-US" dirty="0" err="1"/>
              <a:t>TRUE,output</a:t>
            </a:r>
            <a:r>
              <a:rPr lang="en-US" dirty="0"/>
              <a:t>="wide", geometry = TRUE)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7C21E-0F87-3340-81F2-BE4058D625C0}"/>
              </a:ext>
            </a:extLst>
          </p:cNvPr>
          <p:cNvSpPr txBox="1"/>
          <p:nvPr/>
        </p:nvSpPr>
        <p:spPr>
          <a:xfrm>
            <a:off x="838200" y="5256532"/>
            <a:ext cx="5679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Vulnerability data composited from Census ACS housing, transportation, and nutrition subsidy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09FCD-DD18-9A40-8706-D04DA027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31" y="817123"/>
            <a:ext cx="5885790" cy="43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62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E36B-683C-0B43-8D2D-41447AE7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Models for</a:t>
            </a:r>
            <a:br>
              <a:rPr lang="en-US" dirty="0"/>
            </a:br>
            <a:r>
              <a:rPr lang="en-US" dirty="0"/>
              <a:t>Job Access and Transit Access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0FD0C2-09BF-CB40-8E08-6C7C00E77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834" y="1936750"/>
            <a:ext cx="7328754" cy="447377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0AB78-8A3E-824C-815A-D53F7E7B2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05288"/>
            <a:ext cx="5145527" cy="15683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05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AF1668-142A-4B40-9354-6B45D866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47" y="2272423"/>
            <a:ext cx="1198603" cy="746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A2CD9-2A33-1743-AB17-384F51DBD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17" y="3992995"/>
            <a:ext cx="1390887" cy="62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8FDA6-ADE8-BF4D-A4D5-43ABD46A2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18" y="3372957"/>
            <a:ext cx="1357119" cy="52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1E7E8-9816-6648-9703-0F2FB4296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264" y="870553"/>
            <a:ext cx="1548840" cy="993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B6B57-DC4B-D24D-A7A6-AD0EDFA53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513" y="1315051"/>
            <a:ext cx="1170526" cy="300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AA6032-F69E-544C-B860-4DFD93D99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3458" y="872586"/>
            <a:ext cx="904596" cy="884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E7964F-0441-0E4F-A1CD-F2223405D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5391" y="2372004"/>
            <a:ext cx="993819" cy="501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057237-AAA8-6746-847B-B4003BF95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5436" y="3348395"/>
            <a:ext cx="1070577" cy="6737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A5CBDFF-FDF8-8D4C-BFCD-2531543DD7C4}"/>
              </a:ext>
            </a:extLst>
          </p:cNvPr>
          <p:cNvSpPr/>
          <p:nvPr/>
        </p:nvSpPr>
        <p:spPr>
          <a:xfrm>
            <a:off x="1060315" y="5473355"/>
            <a:ext cx="10009111" cy="57725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 TB STORAGE, LVM / LUKS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38E6D1-AB2C-2042-B22B-14236A01D64D}"/>
              </a:ext>
            </a:extLst>
          </p:cNvPr>
          <p:cNvSpPr/>
          <p:nvPr/>
        </p:nvSpPr>
        <p:spPr>
          <a:xfrm>
            <a:off x="1060315" y="4896099"/>
            <a:ext cx="10009111" cy="5772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SERVER CONTAINERIZATION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5B4DA0-7C82-6649-916D-D788A219BC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6690" y="1345746"/>
            <a:ext cx="1363516" cy="4327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CC4F03-7EF9-E04E-B490-77C63C5213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1994" y="4120771"/>
            <a:ext cx="1405202" cy="4530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4E1321-B9C3-FA47-8222-E2E53FD270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5840" y="2386289"/>
            <a:ext cx="1033128" cy="408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E0088E-00B3-9D45-9241-F317B52E8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49" y="1176340"/>
            <a:ext cx="1290331" cy="5794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0B14C7-CBC4-2D49-8027-C7B4687C1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845" y="819093"/>
            <a:ext cx="1419020" cy="54769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618BAFA-ED1A-E44F-B224-0E77CFF4F414}"/>
              </a:ext>
            </a:extLst>
          </p:cNvPr>
          <p:cNvSpPr/>
          <p:nvPr/>
        </p:nvSpPr>
        <p:spPr>
          <a:xfrm>
            <a:off x="8646135" y="737792"/>
            <a:ext cx="2403382" cy="1127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REST APIS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327AD1-8925-C54D-ACA5-75E7C11F9373}"/>
              </a:ext>
            </a:extLst>
          </p:cNvPr>
          <p:cNvSpPr/>
          <p:nvPr/>
        </p:nvSpPr>
        <p:spPr>
          <a:xfrm>
            <a:off x="8646133" y="1992740"/>
            <a:ext cx="2403383" cy="10947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PROJECT WIKIS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633997-CC72-F045-84D0-A9CBD35CEA7B}"/>
              </a:ext>
            </a:extLst>
          </p:cNvPr>
          <p:cNvSpPr/>
          <p:nvPr/>
        </p:nvSpPr>
        <p:spPr>
          <a:xfrm>
            <a:off x="8646134" y="3203731"/>
            <a:ext cx="2403383" cy="15136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DASHBOARDS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9E486A9-728C-2342-ABA6-030DF50F30F2}"/>
              </a:ext>
            </a:extLst>
          </p:cNvPr>
          <p:cNvSpPr/>
          <p:nvPr/>
        </p:nvSpPr>
        <p:spPr>
          <a:xfrm>
            <a:off x="1060316" y="3191858"/>
            <a:ext cx="2403383" cy="1568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PULL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A74989-DA0C-4843-8923-C0D4A28D5041}"/>
              </a:ext>
            </a:extLst>
          </p:cNvPr>
          <p:cNvSpPr/>
          <p:nvPr/>
        </p:nvSpPr>
        <p:spPr>
          <a:xfrm>
            <a:off x="1060316" y="1978846"/>
            <a:ext cx="2403383" cy="1105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COLLECT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D534DC-C83B-A14B-9DB5-CA8055DCE6A3}"/>
              </a:ext>
            </a:extLst>
          </p:cNvPr>
          <p:cNvSpPr/>
          <p:nvPr/>
        </p:nvSpPr>
        <p:spPr>
          <a:xfrm>
            <a:off x="1060315" y="740644"/>
            <a:ext cx="2403383" cy="1105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PUSH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2FACE15-21AB-684D-B7D6-772A1BDEEB45}"/>
              </a:ext>
            </a:extLst>
          </p:cNvPr>
          <p:cNvSpPr/>
          <p:nvPr/>
        </p:nvSpPr>
        <p:spPr>
          <a:xfrm>
            <a:off x="3575157" y="737792"/>
            <a:ext cx="2403383" cy="1105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RELATIONAL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&amp; SPATIAL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34B0E1-9250-C94B-9634-D9A95222761E}"/>
              </a:ext>
            </a:extLst>
          </p:cNvPr>
          <p:cNvSpPr/>
          <p:nvPr/>
        </p:nvSpPr>
        <p:spPr>
          <a:xfrm>
            <a:off x="3569589" y="1969504"/>
            <a:ext cx="2403383" cy="1105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CODE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A1157B-D228-0941-ADE7-EA937B89CE33}"/>
              </a:ext>
            </a:extLst>
          </p:cNvPr>
          <p:cNvSpPr/>
          <p:nvPr/>
        </p:nvSpPr>
        <p:spPr>
          <a:xfrm>
            <a:off x="3567434" y="3180495"/>
            <a:ext cx="2403383" cy="1568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FILES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9407667-338C-7445-8E6D-B5DF166CA8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7282" y="3539324"/>
            <a:ext cx="965036" cy="405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9197B23-E306-DE49-BCDE-73847CBD77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9407" y="3813660"/>
            <a:ext cx="965036" cy="4055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D1C64EA-57C6-A044-B80C-A847E799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86" y="3988309"/>
            <a:ext cx="1417031" cy="6363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786EF7E-CB9F-3449-AFFB-B27FF5D04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065" y="4079945"/>
            <a:ext cx="1209051" cy="46665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A6D9B83-F9BC-6D4D-80BB-11E849D2766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74363" y="2104552"/>
            <a:ext cx="879423" cy="92452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EFCF405-CB37-A841-B99D-0E08D6180404}"/>
              </a:ext>
            </a:extLst>
          </p:cNvPr>
          <p:cNvSpPr txBox="1"/>
          <p:nvPr/>
        </p:nvSpPr>
        <p:spPr>
          <a:xfrm>
            <a:off x="3584964" y="378890"/>
            <a:ext cx="238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STORE &amp; MANAGE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344792-A123-4945-83B3-35B0DD339A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9887" y="3266161"/>
            <a:ext cx="965035" cy="103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0FFB3-B89C-F34F-96E4-9B8DF791D5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9439" y="827592"/>
            <a:ext cx="1363516" cy="60155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EF4DE68-12DF-454A-9462-2FC11FEB5212}"/>
              </a:ext>
            </a:extLst>
          </p:cNvPr>
          <p:cNvSpPr txBox="1"/>
          <p:nvPr/>
        </p:nvSpPr>
        <p:spPr>
          <a:xfrm>
            <a:off x="8654897" y="399238"/>
            <a:ext cx="238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PRESENT &amp; SHARE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B96443-E7AE-274B-8FB4-651180830D8D}"/>
              </a:ext>
            </a:extLst>
          </p:cNvPr>
          <p:cNvSpPr txBox="1"/>
          <p:nvPr/>
        </p:nvSpPr>
        <p:spPr>
          <a:xfrm>
            <a:off x="1069079" y="384582"/>
            <a:ext cx="238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INGEST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5435CD-67FE-C14C-80C1-5E82C5354F36}"/>
              </a:ext>
            </a:extLst>
          </p:cNvPr>
          <p:cNvSpPr/>
          <p:nvPr/>
        </p:nvSpPr>
        <p:spPr>
          <a:xfrm>
            <a:off x="6107861" y="1969504"/>
            <a:ext cx="2403383" cy="1105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SPATIAL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D8D5AB-1804-3449-B2C5-4C1416C36BDD}"/>
              </a:ext>
            </a:extLst>
          </p:cNvPr>
          <p:cNvSpPr/>
          <p:nvPr/>
        </p:nvSpPr>
        <p:spPr>
          <a:xfrm>
            <a:off x="6107861" y="3187204"/>
            <a:ext cx="2403383" cy="15522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PARALLEL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4337B4F-0D97-7241-A7E1-74978A274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268" y="2104552"/>
            <a:ext cx="844593" cy="82623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5FFF7ED-50CC-A742-A425-39210339C22D}"/>
              </a:ext>
            </a:extLst>
          </p:cNvPr>
          <p:cNvSpPr txBox="1"/>
          <p:nvPr/>
        </p:nvSpPr>
        <p:spPr>
          <a:xfrm>
            <a:off x="6116625" y="398180"/>
            <a:ext cx="238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ANALYZE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80F0F6C-6BAE-754C-89CA-2BFCD87E99EF}"/>
              </a:ext>
            </a:extLst>
          </p:cNvPr>
          <p:cNvSpPr/>
          <p:nvPr/>
        </p:nvSpPr>
        <p:spPr>
          <a:xfrm>
            <a:off x="6115027" y="737792"/>
            <a:ext cx="2403383" cy="11054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400" dirty="0">
                <a:solidFill>
                  <a:schemeClr val="tx2"/>
                </a:solidFill>
              </a:rPr>
              <a:t>STATISTICAL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7A7A562-4A17-AC4C-AECC-8696D3716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789" y="2472123"/>
            <a:ext cx="1170526" cy="30099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AAE3A9C-0B4F-0849-B796-9EFC712A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446" y="3607012"/>
            <a:ext cx="1290331" cy="57949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E925FA6-B97A-AE47-B467-61FBBEE2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477" y="4030559"/>
            <a:ext cx="1419020" cy="547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9FF96-DA53-A045-9FBF-E83407CA03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0268" y="3276088"/>
            <a:ext cx="1129762" cy="57673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21C7477-996F-EB4C-8421-2D6DD02F1432}"/>
              </a:ext>
            </a:extLst>
          </p:cNvPr>
          <p:cNvSpPr/>
          <p:nvPr/>
        </p:nvSpPr>
        <p:spPr>
          <a:xfrm>
            <a:off x="1060314" y="6059616"/>
            <a:ext cx="10009111" cy="57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Ubuntu"/>
              </a:rPr>
              <a:t>Ubuntu Server 18.04.2 LTS</a:t>
            </a:r>
            <a:r>
              <a:rPr lang="en-US" dirty="0">
                <a:solidFill>
                  <a:schemeClr val="bg1"/>
                </a:solidFill>
              </a:rPr>
              <a:t>, 64 CORES, 98GB RAM</a:t>
            </a:r>
          </a:p>
        </p:txBody>
      </p:sp>
    </p:spTree>
    <p:extLst>
      <p:ext uri="{BB962C8B-B14F-4D97-AF65-F5344CB8AC3E}">
        <p14:creationId xmlns:p14="http://schemas.microsoft.com/office/powerpoint/2010/main" val="3601150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002EAC-AD39-B14F-81E6-B63077256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33" y="1496084"/>
            <a:ext cx="3664072" cy="46944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EE2A3-A843-8441-B11F-1AD07E2A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089" y="1496084"/>
            <a:ext cx="3646435" cy="4694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348AA-E322-E143-80A6-918EC88FB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09" y="1496084"/>
            <a:ext cx="3777527" cy="46944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78F7FA-4B10-1C44-B3AC-816ADFF9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486"/>
            <a:ext cx="10515600" cy="110375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Data Visualization &amp; Sharing: Maps (</a:t>
            </a:r>
            <a:r>
              <a:rPr lang="en-US" sz="3600" dirty="0" err="1"/>
              <a:t>ggplot</a:t>
            </a:r>
            <a:r>
              <a:rPr lang="en-US" sz="3600" dirty="0"/>
              <a:t>)</a:t>
            </a:r>
            <a:br>
              <a:rPr lang="en-US" sz="2000" dirty="0"/>
            </a:br>
            <a:r>
              <a:rPr lang="en-US" sz="2000" dirty="0"/>
              <a:t>Combining Administrative and Survey Data to Relate Job Availability, Economic Vulnerability and Access to Transit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EB90C0-F8DD-1A4B-8E5B-19BF312B4264}"/>
              </a:ext>
            </a:extLst>
          </p:cNvPr>
          <p:cNvSpPr/>
          <p:nvPr/>
        </p:nvSpPr>
        <p:spPr>
          <a:xfrm>
            <a:off x="7876408" y="6266332"/>
            <a:ext cx="37775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22222"/>
                </a:solidFill>
                <a:latin typeface="DDG_ProximaNova"/>
              </a:rPr>
              <a:t>General Transit Feed Specification (GTFS)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07F7F-48CE-DA40-8B0B-16782973F42F}"/>
              </a:ext>
            </a:extLst>
          </p:cNvPr>
          <p:cNvSpPr/>
          <p:nvPr/>
        </p:nvSpPr>
        <p:spPr>
          <a:xfrm>
            <a:off x="4108089" y="6266332"/>
            <a:ext cx="3646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22222"/>
                </a:solidFill>
                <a:latin typeface="DDG_ProximaNova"/>
              </a:rPr>
              <a:t>American Community Survey (ACS)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0D950-5890-B945-B207-3E7FF124058B}"/>
              </a:ext>
            </a:extLst>
          </p:cNvPr>
          <p:cNvSpPr/>
          <p:nvPr/>
        </p:nvSpPr>
        <p:spPr>
          <a:xfrm>
            <a:off x="448413" y="6198236"/>
            <a:ext cx="3537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222222"/>
                </a:solidFill>
                <a:latin typeface="DDG_ProximaNova"/>
              </a:rPr>
              <a:t>LEHD Origin-Destination Employment</a:t>
            </a:r>
          </a:p>
          <a:p>
            <a:pPr algn="ctr"/>
            <a:r>
              <a:rPr lang="en-US" sz="1400" b="1" dirty="0">
                <a:solidFill>
                  <a:srgbClr val="222222"/>
                </a:solidFill>
                <a:latin typeface="DDG_ProximaNova"/>
              </a:rPr>
              <a:t>Statistics (LODES),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926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1CAD46-DB9A-7946-BC47-775F2BFF3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905" y="442247"/>
            <a:ext cx="4518545" cy="5772423"/>
          </a:xfrm>
        </p:spPr>
      </p:pic>
    </p:spTree>
    <p:extLst>
      <p:ext uri="{BB962C8B-B14F-4D97-AF65-F5344CB8AC3E}">
        <p14:creationId xmlns:p14="http://schemas.microsoft.com/office/powerpoint/2010/main" val="3129150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93FF-5CF4-9140-8BF1-09B42DC4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&amp; Sharing</a:t>
            </a:r>
            <a:br>
              <a:rPr lang="en-US" dirty="0"/>
            </a:br>
            <a:r>
              <a:rPr lang="en-US" sz="3600" dirty="0"/>
              <a:t>Interactive Maps (leaflet)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F8590405-036A-0C4A-AE99-121B53C0D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5122" y="1825625"/>
            <a:ext cx="7101755" cy="4351338"/>
          </a:xfrm>
        </p:spPr>
      </p:pic>
    </p:spTree>
    <p:extLst>
      <p:ext uri="{BB962C8B-B14F-4D97-AF65-F5344CB8AC3E}">
        <p14:creationId xmlns:p14="http://schemas.microsoft.com/office/powerpoint/2010/main" val="3949258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93FF-5CF4-9140-8BF1-09B42DC4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&amp; Sharing</a:t>
            </a:r>
            <a:br>
              <a:rPr lang="en-US" dirty="0"/>
            </a:br>
            <a:r>
              <a:rPr lang="en-US" sz="3600" dirty="0"/>
              <a:t>Interactive Maps (leaflet)</a:t>
            </a:r>
            <a:endParaRPr lang="en-US" dirty="0"/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B2FB3436-AFC5-594B-A4A8-514F1296F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0955" y="1825625"/>
            <a:ext cx="6570089" cy="4351338"/>
          </a:xfrm>
        </p:spPr>
      </p:pic>
    </p:spTree>
    <p:extLst>
      <p:ext uri="{BB962C8B-B14F-4D97-AF65-F5344CB8AC3E}">
        <p14:creationId xmlns:p14="http://schemas.microsoft.com/office/powerpoint/2010/main" val="2986246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93FF-5CF4-9140-8BF1-09B42DC4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&amp; Sharing</a:t>
            </a:r>
            <a:br>
              <a:rPr lang="en-US" dirty="0"/>
            </a:br>
            <a:r>
              <a:rPr lang="en-US" sz="3600" dirty="0"/>
              <a:t>Dashboards (R Shiny, Django)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18F756-F664-CF43-B131-37D969CCC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700" y="1825625"/>
            <a:ext cx="5818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37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84D1D-1F6A-0449-90DF-CCA92C4F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54" y="0"/>
            <a:ext cx="917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12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7FEC5-5C56-1B40-AF23-D157D3DBB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96" y="0"/>
            <a:ext cx="9845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3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C92228-A4C4-434B-9E12-5C235BDD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44" y="0"/>
            <a:ext cx="918151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8C3345-C69E-3745-A0A8-1A815EAAA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55" y="933854"/>
            <a:ext cx="7162102" cy="52723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251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E86C-A62D-3149-9BB4-111A3ECF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APIs (Plumber, </a:t>
            </a:r>
            <a:r>
              <a:rPr lang="en-US" dirty="0" err="1"/>
              <a:t>OpenCPU</a:t>
            </a:r>
            <a:r>
              <a:rPr lang="en-US" dirty="0"/>
              <a:t>)</a:t>
            </a:r>
            <a:br>
              <a:rPr lang="en-US" dirty="0"/>
            </a:br>
            <a:r>
              <a:rPr lang="en-US" sz="2400" dirty="0"/>
              <a:t>1. Distance from BG center-points to Block center-points</a:t>
            </a:r>
            <a:br>
              <a:rPr lang="en-US" sz="2400" dirty="0"/>
            </a:br>
            <a:r>
              <a:rPr lang="en-US" sz="2400" dirty="0"/>
              <a:t>2. Gravity model API</a:t>
            </a: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D4D2932E-370E-9D44-A364-90896E447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9170" y="1825625"/>
            <a:ext cx="8213659" cy="4351338"/>
          </a:xfrm>
        </p:spPr>
      </p:pic>
    </p:spTree>
    <p:extLst>
      <p:ext uri="{BB962C8B-B14F-4D97-AF65-F5344CB8AC3E}">
        <p14:creationId xmlns:p14="http://schemas.microsoft.com/office/powerpoint/2010/main" val="2786559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93FF-5CF4-9140-8BF1-09B42DC4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&amp; Sharing</a:t>
            </a:r>
            <a:br>
              <a:rPr lang="en-US" dirty="0"/>
            </a:br>
            <a:r>
              <a:rPr lang="en-US" sz="3600" dirty="0"/>
              <a:t>Project Wikis (</a:t>
            </a:r>
            <a:r>
              <a:rPr lang="en-US" sz="3600" dirty="0" err="1"/>
              <a:t>XWiki</a:t>
            </a:r>
            <a:r>
              <a:rPr lang="en-US" sz="3600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F5A9B-CE17-ED4C-9902-13B1D3EBE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367" y="1825625"/>
            <a:ext cx="6463266" cy="4351338"/>
          </a:xfrm>
        </p:spPr>
      </p:pic>
    </p:spTree>
    <p:extLst>
      <p:ext uri="{BB962C8B-B14F-4D97-AF65-F5344CB8AC3E}">
        <p14:creationId xmlns:p14="http://schemas.microsoft.com/office/powerpoint/2010/main" val="3352864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70DA-AA21-1146-B7B4-E2CA2504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VPS + Containerization = Data Ingestion Versatility!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8A964-148B-4A4A-BF50-33FC3582E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559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Simple Parallel</a:t>
            </a:r>
          </a:p>
          <a:p>
            <a:r>
              <a:rPr lang="en-US" dirty="0"/>
              <a:t>Simple Additional IP Addresses (for cloud VPS services – use multiple NICs if running your own iron)</a:t>
            </a:r>
          </a:p>
          <a:p>
            <a:r>
              <a:rPr lang="en-US" dirty="0"/>
              <a:t>Recent example: NSF project studying the value of Open Source Software</a:t>
            </a:r>
          </a:p>
          <a:p>
            <a:pPr lvl="1"/>
            <a:r>
              <a:rPr lang="en-US" dirty="0"/>
              <a:t>Needed many R installations to download just about every R and Python repository on </a:t>
            </a:r>
            <a:r>
              <a:rPr lang="en-US" dirty="0" err="1"/>
              <a:t>Github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Needed to determine the license being used on each using an online service </a:t>
            </a:r>
            <a:r>
              <a:rPr lang="en-US" dirty="0" err="1"/>
              <a:t>licenses.io</a:t>
            </a:r>
            <a:r>
              <a:rPr lang="en-US" dirty="0"/>
              <a:t> that limits the rate of use by your IP address. So needed multiple IP addresses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D3BCC-3727-AD45-A313-C71E2834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754" y="2771307"/>
            <a:ext cx="2742841" cy="1814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151D5E-353F-E243-BFFA-78C82E47B34D}"/>
              </a:ext>
            </a:extLst>
          </p:cNvPr>
          <p:cNvSpPr txBox="1"/>
          <p:nvPr/>
        </p:nvSpPr>
        <p:spPr>
          <a:xfrm>
            <a:off x="7260211" y="5099745"/>
            <a:ext cx="37128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Virtual Private Server</a:t>
            </a:r>
          </a:p>
          <a:p>
            <a:pPr algn="ctr"/>
            <a:r>
              <a:rPr lang="en-US" sz="3200" dirty="0"/>
              <a:t>(Cloud or Yours)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A12DD-3766-C540-995D-315BB30A22B8}"/>
              </a:ext>
            </a:extLst>
          </p:cNvPr>
          <p:cNvSpPr/>
          <p:nvPr/>
        </p:nvSpPr>
        <p:spPr>
          <a:xfrm>
            <a:off x="6965363" y="4824919"/>
            <a:ext cx="4143624" cy="126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0EC17-EEB2-CA45-8554-0E1B612A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138" y="2223615"/>
            <a:ext cx="1419020" cy="547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668505-AF90-0547-B520-03E57D06B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658" y="1565208"/>
            <a:ext cx="1419020" cy="547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2BDD9-96EE-0F41-8A54-152C7EC07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780" y="2018762"/>
            <a:ext cx="1419020" cy="5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66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93FF-5CF4-9140-8BF1-09B42DC4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&amp; Sharing</a:t>
            </a:r>
            <a:br>
              <a:rPr lang="en-US" dirty="0"/>
            </a:br>
            <a:r>
              <a:rPr lang="en-US" sz="3600" dirty="0"/>
              <a:t>Project Wikis (</a:t>
            </a:r>
            <a:r>
              <a:rPr lang="en-US" sz="3600" dirty="0" err="1"/>
              <a:t>XWiki</a:t>
            </a:r>
            <a:r>
              <a:rPr lang="en-US" sz="3600" dirty="0"/>
              <a:t>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1B05C5-42EA-8746-96C2-830CC9C7A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304" y="1825625"/>
            <a:ext cx="6411391" cy="4351338"/>
          </a:xfrm>
        </p:spPr>
      </p:pic>
    </p:spTree>
    <p:extLst>
      <p:ext uri="{BB962C8B-B14F-4D97-AF65-F5344CB8AC3E}">
        <p14:creationId xmlns:p14="http://schemas.microsoft.com/office/powerpoint/2010/main" val="107869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C13A-F6BE-E747-A379-78DD719E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27" y="177563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32968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EF3B1-9114-DD4C-BA9F-863CE4287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40" y="467360"/>
            <a:ext cx="5812169" cy="60655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100" b="1" dirty="0"/>
              <a:t>Scenario: Policy Analysis Dashboard for Assessing Possible Transit Route Changes (possibly Marshalltown)</a:t>
            </a:r>
          </a:p>
          <a:p>
            <a:r>
              <a:rPr lang="en-US" sz="1400" dirty="0"/>
              <a:t>Visually relate three indices</a:t>
            </a:r>
          </a:p>
          <a:p>
            <a:pPr lvl="1"/>
            <a:r>
              <a:rPr lang="en-US" sz="1200" dirty="0"/>
              <a:t>job locations</a:t>
            </a:r>
          </a:p>
          <a:p>
            <a:pPr lvl="1"/>
            <a:r>
              <a:rPr lang="en-US" sz="1200" dirty="0"/>
              <a:t>vulnerable population locations</a:t>
            </a:r>
          </a:p>
          <a:p>
            <a:pPr lvl="1"/>
            <a:r>
              <a:rPr lang="en-US" sz="1200" dirty="0"/>
              <a:t>transit route locations</a:t>
            </a:r>
          </a:p>
          <a:p>
            <a:r>
              <a:rPr lang="en-US" sz="1400" dirty="0"/>
              <a:t>Project Management (</a:t>
            </a:r>
            <a:r>
              <a:rPr lang="en-US" sz="1400" dirty="0" err="1"/>
              <a:t>Xwiki</a:t>
            </a:r>
            <a:r>
              <a:rPr lang="en-US" sz="1400" dirty="0"/>
              <a:t> Interface)</a:t>
            </a:r>
          </a:p>
          <a:p>
            <a:pPr lvl="1"/>
            <a:r>
              <a:rPr lang="en-US" sz="1200" dirty="0"/>
              <a:t>Project Description</a:t>
            </a:r>
          </a:p>
          <a:p>
            <a:pPr lvl="1"/>
            <a:r>
              <a:rPr lang="en-US" sz="1200" dirty="0"/>
              <a:t>Data Agreements, </a:t>
            </a:r>
            <a:r>
              <a:rPr lang="en-US" sz="1200" dirty="0" err="1"/>
              <a:t>etc</a:t>
            </a:r>
            <a:endParaRPr lang="en-US" sz="1200" dirty="0"/>
          </a:p>
          <a:p>
            <a:r>
              <a:rPr lang="en-US" sz="1400" dirty="0"/>
              <a:t>Ingest (</a:t>
            </a:r>
            <a:r>
              <a:rPr lang="en-US" sz="1400" dirty="0" err="1"/>
              <a:t>RStudio</a:t>
            </a:r>
            <a:r>
              <a:rPr lang="en-US" sz="1400" dirty="0"/>
              <a:t> Interface) - </a:t>
            </a:r>
            <a:r>
              <a:rPr lang="en-US" sz="1200" dirty="0"/>
              <a:t>Use different methods for each data source</a:t>
            </a:r>
          </a:p>
          <a:p>
            <a:pPr lvl="1"/>
            <a:r>
              <a:rPr lang="en-US" sz="1450" dirty="0"/>
              <a:t>Jobs, LODES data – API</a:t>
            </a:r>
          </a:p>
          <a:p>
            <a:pPr lvl="1"/>
            <a:r>
              <a:rPr lang="en-US" sz="1450" dirty="0"/>
              <a:t>Transit, GTFS data – </a:t>
            </a:r>
            <a:r>
              <a:rPr lang="en-US" sz="1450" dirty="0" err="1"/>
              <a:t>Rpkg</a:t>
            </a:r>
            <a:endParaRPr lang="en-US" sz="1450" dirty="0"/>
          </a:p>
          <a:p>
            <a:pPr lvl="1"/>
            <a:r>
              <a:rPr lang="en-US" sz="1450" dirty="0"/>
              <a:t>Vulnerable – DB</a:t>
            </a:r>
          </a:p>
          <a:p>
            <a:pPr lvl="1"/>
            <a:r>
              <a:rPr lang="en-US" sz="1450" dirty="0"/>
              <a:t>Geography, Census - ftp</a:t>
            </a:r>
          </a:p>
          <a:p>
            <a:r>
              <a:rPr lang="en-US" sz="1400" dirty="0"/>
              <a:t>Store</a:t>
            </a:r>
          </a:p>
          <a:p>
            <a:pPr lvl="1"/>
            <a:r>
              <a:rPr lang="en-US" sz="1200" dirty="0"/>
              <a:t>Files to secure storage (show </a:t>
            </a:r>
            <a:r>
              <a:rPr lang="en-US" sz="1200" dirty="0" err="1"/>
              <a:t>Rivanna</a:t>
            </a:r>
            <a:r>
              <a:rPr lang="en-US" sz="1200" dirty="0"/>
              <a:t> files interface?)</a:t>
            </a:r>
          </a:p>
          <a:p>
            <a:pPr lvl="1"/>
            <a:r>
              <a:rPr lang="en-US" sz="1200" dirty="0"/>
              <a:t>Store to GIS enabled database – </a:t>
            </a:r>
            <a:r>
              <a:rPr lang="en-US" sz="1200" dirty="0" err="1"/>
              <a:t>PostGIS</a:t>
            </a:r>
            <a:r>
              <a:rPr lang="en-US" sz="1200" dirty="0"/>
              <a:t> (</a:t>
            </a:r>
            <a:r>
              <a:rPr lang="en-US" sz="1200" dirty="0" err="1"/>
              <a:t>Adminer</a:t>
            </a:r>
            <a:r>
              <a:rPr lang="en-US" sz="1200" dirty="0"/>
              <a:t>/Postgres Interface)</a:t>
            </a:r>
          </a:p>
          <a:p>
            <a:pPr lvl="1"/>
            <a:r>
              <a:rPr lang="en-US" sz="1200" dirty="0"/>
              <a:t>Metadata?</a:t>
            </a:r>
          </a:p>
          <a:p>
            <a:r>
              <a:rPr lang="en-US" sz="1400" dirty="0"/>
              <a:t>Profile</a:t>
            </a:r>
          </a:p>
          <a:p>
            <a:pPr lvl="1"/>
            <a:r>
              <a:rPr lang="en-US" sz="1200" dirty="0"/>
              <a:t>Structural Issues with Jobs data</a:t>
            </a:r>
          </a:p>
          <a:p>
            <a:pPr lvl="1"/>
            <a:r>
              <a:rPr lang="en-US" sz="1200" dirty="0"/>
              <a:t>Quality Issues with Transit Data – Data XPLORE</a:t>
            </a:r>
          </a:p>
          <a:p>
            <a:r>
              <a:rPr lang="en-US" sz="1400" dirty="0"/>
              <a:t>Prepare</a:t>
            </a:r>
          </a:p>
          <a:p>
            <a:pPr lvl="1"/>
            <a:r>
              <a:rPr lang="en-US" sz="1000" dirty="0"/>
              <a:t>Transformation of LODES data</a:t>
            </a:r>
          </a:p>
          <a:p>
            <a:r>
              <a:rPr lang="en-US" sz="1400" dirty="0"/>
              <a:t>Analyze &amp; Create</a:t>
            </a:r>
          </a:p>
          <a:p>
            <a:pPr lvl="1"/>
            <a:r>
              <a:rPr lang="en-US" sz="1200" dirty="0"/>
              <a:t>Steps to create </a:t>
            </a:r>
            <a:r>
              <a:rPr lang="en-US" sz="1200" b="1" dirty="0"/>
              <a:t>Jobs Access </a:t>
            </a:r>
            <a:r>
              <a:rPr lang="en-US" sz="1200" dirty="0"/>
              <a:t>Index</a:t>
            </a:r>
          </a:p>
          <a:p>
            <a:pPr lvl="1"/>
            <a:r>
              <a:rPr lang="en-US" sz="1200" dirty="0"/>
              <a:t>Steps to create </a:t>
            </a:r>
            <a:r>
              <a:rPr lang="en-US" sz="1200" b="1" dirty="0"/>
              <a:t>Transit Access</a:t>
            </a:r>
            <a:r>
              <a:rPr lang="en-US" sz="1200" dirty="0"/>
              <a:t> Index</a:t>
            </a:r>
          </a:p>
          <a:p>
            <a:pPr lvl="1"/>
            <a:r>
              <a:rPr lang="en-US" sz="1200" dirty="0"/>
              <a:t>Combine geography with Jobs, Transit, and </a:t>
            </a:r>
            <a:r>
              <a:rPr lang="en-US" sz="1200" b="1" dirty="0"/>
              <a:t>Vulnerable</a:t>
            </a:r>
            <a:r>
              <a:rPr lang="en-US" sz="1200" dirty="0"/>
              <a:t> Index data sets</a:t>
            </a:r>
          </a:p>
          <a:p>
            <a:r>
              <a:rPr lang="en-US" sz="1400" dirty="0"/>
              <a:t>Visualize &amp; Share</a:t>
            </a:r>
          </a:p>
          <a:p>
            <a:pPr lvl="1"/>
            <a:r>
              <a:rPr lang="en-US" sz="1200" dirty="0"/>
              <a:t>Maps (ERROR ON LODES DATA?)</a:t>
            </a:r>
          </a:p>
          <a:p>
            <a:pPr lvl="1"/>
            <a:r>
              <a:rPr lang="en-US" sz="1200" dirty="0"/>
              <a:t>Shiny Dashboard</a:t>
            </a:r>
          </a:p>
          <a:p>
            <a:pPr lvl="1"/>
            <a:r>
              <a:rPr lang="en-US" sz="1200" dirty="0"/>
              <a:t>Project Wiki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32696-E958-2D44-8872-BE403295EBB1}"/>
              </a:ext>
            </a:extLst>
          </p:cNvPr>
          <p:cNvSpPr txBox="1"/>
          <p:nvPr/>
        </p:nvSpPr>
        <p:spPr>
          <a:xfrm>
            <a:off x="7122160" y="792480"/>
            <a:ext cx="44399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Gravity model indices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Employment Access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Coded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Need to run for Marshalltown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Might need to select another locality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Transit Access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Found the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Need to get right data fields out of 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Need to adapt employment code for transit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Vulnerable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Got code from Josh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Need to adapt for Marshalltown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Profile, Prep and Visualize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Need to create walkthroughs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Include something about Code Management -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67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4BF3-EE34-C04D-B9C2-D3835676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10E38-A5FA-A64B-808E-749654410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4587" cy="4351338"/>
          </a:xfrm>
        </p:spPr>
        <p:txBody>
          <a:bodyPr>
            <a:normAutofit lnSpcReduction="10000"/>
          </a:bodyPr>
          <a:lstStyle/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Establish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type and method of data transfer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pushed to or pulled into the cooperative platform?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staying where it is and being dynamically queried in a federated manner as needed?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Establish the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best transfer protocol(s)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to use given the types and method of transfer 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e.g. SFTP, secure Dropbox, secured REST API, VT SAFR-Data Adapter for secure federated queries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Establish designed collection systems (e.g. behavioral experiments)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Establish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data marshaling processes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system mediation logic, data pipeline and data transformation, transfer schedule, and data provenance maintenance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Establish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secure data storage procedures 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e.g. each project  being stored on a new project-dedicated encrypted partition, original data being stored as non-removable and non-editable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BCBA8-9624-EA40-A3B8-E3E0E5C97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841" y="1933878"/>
            <a:ext cx="4661893" cy="36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9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B14F-EFD9-2741-88C0-BE93FBB0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  <a:br>
              <a:rPr lang="en-US" dirty="0"/>
            </a:br>
            <a:r>
              <a:rPr lang="en-US" sz="3200" dirty="0"/>
              <a:t>Libraries/Packages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23927-E18C-7D41-BE6A-ECBCDC0F1D47}"/>
              </a:ext>
            </a:extLst>
          </p:cNvPr>
          <p:cNvSpPr/>
          <p:nvPr/>
        </p:nvSpPr>
        <p:spPr>
          <a:xfrm>
            <a:off x="838200" y="1994170"/>
            <a:ext cx="5611238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tidytransit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get Marshalltown feed URL</a:t>
            </a:r>
          </a:p>
          <a:p>
            <a:r>
              <a:rPr lang="en-US" dirty="0" err="1"/>
              <a:t>feed_url</a:t>
            </a:r>
            <a:r>
              <a:rPr lang="en-US" dirty="0"/>
              <a:t> &lt;- </a:t>
            </a:r>
            <a:r>
              <a:rPr lang="en-US" dirty="0" err="1"/>
              <a:t>feedlist_df</a:t>
            </a:r>
            <a:r>
              <a:rPr lang="en-US" dirty="0"/>
              <a:t> %&gt;%</a:t>
            </a:r>
          </a:p>
          <a:p>
            <a:r>
              <a:rPr lang="en-US" dirty="0"/>
              <a:t>  </a:t>
            </a:r>
            <a:r>
              <a:rPr lang="en-US" dirty="0" err="1"/>
              <a:t>setDT</a:t>
            </a:r>
            <a:r>
              <a:rPr lang="en-US" dirty="0"/>
              <a:t>(.) %&gt;%</a:t>
            </a:r>
          </a:p>
          <a:p>
            <a:r>
              <a:rPr lang="en-US" dirty="0"/>
              <a:t>  .[</a:t>
            </a:r>
            <a:r>
              <a:rPr lang="en-US" dirty="0" err="1"/>
              <a:t>loc_t</a:t>
            </a:r>
            <a:r>
              <a:rPr lang="en-US" dirty="0"/>
              <a:t> %like% "Marshalltown, IA", </a:t>
            </a:r>
            <a:r>
              <a:rPr lang="en-US" dirty="0" err="1"/>
              <a:t>url_i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# read </a:t>
            </a:r>
            <a:r>
              <a:rPr lang="en-US" dirty="0" err="1"/>
              <a:t>gtfs</a:t>
            </a:r>
            <a:r>
              <a:rPr lang="en-US" dirty="0"/>
              <a:t> data from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 err="1"/>
              <a:t>gtfs</a:t>
            </a:r>
            <a:r>
              <a:rPr lang="en-US" dirty="0"/>
              <a:t> &lt;- </a:t>
            </a:r>
            <a:r>
              <a:rPr lang="en-US" dirty="0" err="1"/>
              <a:t>read_gtfs</a:t>
            </a:r>
            <a:r>
              <a:rPr lang="en-US" dirty="0"/>
              <a:t>(</a:t>
            </a:r>
            <a:r>
              <a:rPr lang="en-US" dirty="0" err="1"/>
              <a:t>feed_url</a:t>
            </a:r>
            <a:r>
              <a:rPr lang="en-US" dirty="0"/>
              <a:t>, geometry = TRUE, frequency = TRUE)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EA1A0-8A0B-C049-9CA4-7B3D08D8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359" y="511209"/>
            <a:ext cx="5157281" cy="576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55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DD65-F188-E145-BCC0-0D3758E8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</a:t>
            </a:r>
            <a:br>
              <a:rPr lang="en-US" dirty="0"/>
            </a:br>
            <a:r>
              <a:rPr lang="en-US" dirty="0"/>
              <a:t>APIs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F3D0F-0325-7A44-8A2B-90A5EC2FE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405" y="1232187"/>
            <a:ext cx="8385758" cy="517553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976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D462-6D5E-0F4B-83AA-B00191BB5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 Data: Collection, Experiment (</a:t>
            </a:r>
            <a:r>
              <a:rPr lang="en-US" dirty="0" err="1"/>
              <a:t>oTree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FD4B5-3CA9-9A45-9976-EC3983D17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8850" y="1825625"/>
            <a:ext cx="5954949" cy="4351338"/>
          </a:xfrm>
        </p:spPr>
        <p:txBody>
          <a:bodyPr>
            <a:normAutofit/>
          </a:bodyPr>
          <a:lstStyle/>
          <a:p>
            <a:r>
              <a:rPr lang="en-US" dirty="0" err="1"/>
              <a:t>oTree</a:t>
            </a:r>
            <a:r>
              <a:rPr lang="en-US" dirty="0"/>
              <a:t> lets you create:</a:t>
            </a:r>
          </a:p>
          <a:p>
            <a:pPr lvl="1"/>
            <a:r>
              <a:rPr lang="en-US" dirty="0"/>
              <a:t>Controlled behavioral experiments in economics, market research, psychology, and related fields</a:t>
            </a:r>
          </a:p>
          <a:p>
            <a:pPr lvl="1"/>
            <a:r>
              <a:rPr lang="en-US" dirty="0"/>
              <a:t>Multiplayer strategy games, like the </a:t>
            </a:r>
            <a:r>
              <a:rPr lang="en-US" dirty="0">
                <a:hlinkClick r:id="rId2"/>
              </a:rPr>
              <a:t>prisoner's dilemma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public goods game</a:t>
            </a:r>
            <a:r>
              <a:rPr lang="en-US" dirty="0"/>
              <a:t>, and </a:t>
            </a:r>
            <a:r>
              <a:rPr lang="en-US" dirty="0">
                <a:hlinkClick r:id="rId4"/>
              </a:rPr>
              <a:t>auctions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5"/>
              </a:rPr>
              <a:t>Surveys</a:t>
            </a:r>
            <a:r>
              <a:rPr lang="en-US" dirty="0"/>
              <a:t> and quizzes, especially those that require customized or dynamic functionality not available with conventional survey software.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674FB-60B6-ED49-BC9D-5A6AC545A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47" y="1355927"/>
            <a:ext cx="4529036" cy="51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9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2DB3-F657-5D4A-BA6B-3391E2DB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Information Process &amp; Platform</a:t>
            </a:r>
            <a:br>
              <a:rPr lang="en-US" dirty="0"/>
            </a:br>
            <a:r>
              <a:rPr lang="en-US" sz="3600" dirty="0"/>
              <a:t>(Lexicon / PostgreSQL)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06AB4-DABF-5E43-B95F-0178DC3D3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28588" indent="-128588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The </a:t>
            </a:r>
            <a:r>
              <a:rPr lang="en-US" sz="2400" b="1" dirty="0">
                <a:latin typeface="Helvetica Light" charset="0"/>
                <a:ea typeface="Helvetica Light" charset="0"/>
                <a:cs typeface="Helvetica Light" charset="0"/>
              </a:rPr>
              <a:t>Lexicon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: an inventory of and history of changes to: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every available data field in every available data source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the structure of their storage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possible values and meanings of the information 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possible transformations of each set of field values from one data source to another another data source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methods of data source access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matching algorithms and how they are to be used in conjunction with possible field value transformations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Provides fundamental functions for the operation of the framework and is a </a:t>
            </a:r>
            <a:r>
              <a:rPr lang="en-US" sz="2400" b="1" dirty="0">
                <a:latin typeface="Helvetica Light" charset="0"/>
                <a:ea typeface="Helvetica Light" charset="0"/>
                <a:cs typeface="Helvetica Light" charset="0"/>
              </a:rPr>
              <a:t>requirement</a:t>
            </a: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 that the data information be collected from all partner communities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Enables removal of much complexity required for high quality data linkage</a:t>
            </a:r>
          </a:p>
          <a:p>
            <a:pPr marL="628650" lvl="1" indent="-171450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i.e. No enforcing data standardization schemes on data partners</a:t>
            </a:r>
          </a:p>
        </p:txBody>
      </p:sp>
    </p:spTree>
    <p:extLst>
      <p:ext uri="{BB962C8B-B14F-4D97-AF65-F5344CB8AC3E}">
        <p14:creationId xmlns:p14="http://schemas.microsoft.com/office/powerpoint/2010/main" val="632858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22751</TotalTime>
  <Words>2273</Words>
  <Application>Microsoft Macintosh PowerPoint</Application>
  <PresentationFormat>Widescreen</PresentationFormat>
  <Paragraphs>468</Paragraphs>
  <Slides>42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Arial Narrow</vt:lpstr>
      <vt:lpstr>Calibri</vt:lpstr>
      <vt:lpstr>Calibri Light</vt:lpstr>
      <vt:lpstr>Courier New</vt:lpstr>
      <vt:lpstr>DDG_ProximaNova</vt:lpstr>
      <vt:lpstr>Helvetica Light</vt:lpstr>
      <vt:lpstr>Helvetica Neue</vt:lpstr>
      <vt:lpstr>Ubuntu</vt:lpstr>
      <vt:lpstr>Wingdings</vt:lpstr>
      <vt:lpstr>Office Theme</vt:lpstr>
      <vt:lpstr>CLD3 Processes, Platforms &amp; Examples</vt:lpstr>
      <vt:lpstr>CLD3 Processes, Platforms &amp; Examples</vt:lpstr>
      <vt:lpstr>PowerPoint Presentation</vt:lpstr>
      <vt:lpstr>VPS + Containerization = Data Ingestion Versatility!</vt:lpstr>
      <vt:lpstr>Data Ingestion</vt:lpstr>
      <vt:lpstr>Data Ingestion Libraries/Packages</vt:lpstr>
      <vt:lpstr>Data Ingestion APIs</vt:lpstr>
      <vt:lpstr>Ingest Data: Collection, Experiment (oTree)</vt:lpstr>
      <vt:lpstr>Data Information Process &amp; Platform (Lexicon / PostgreSQL)</vt:lpstr>
      <vt:lpstr>Data Information Process &amp; Platform</vt:lpstr>
      <vt:lpstr>Data Storage and Management Database Choice: PostgreSQL / PostGIS Database Interfaces: Adminer, Rstudio, Jupyter, psql</vt:lpstr>
      <vt:lpstr>Store most used geographic places</vt:lpstr>
      <vt:lpstr>Data Storage and Management Database Choice: PostgreSQL / PostGIS Database Interfaces: Adminer, Rstudio, Jupyter, psql</vt:lpstr>
      <vt:lpstr>Code Management: GitLab Multiple Branch Management Critical in Team Science</vt:lpstr>
      <vt:lpstr>Data Profiling &amp; Preparation Preferred Platform: RStudio Server</vt:lpstr>
      <vt:lpstr>Data Profiling: Quality</vt:lpstr>
      <vt:lpstr>Data Profiling: Valid Values</vt:lpstr>
      <vt:lpstr>Data Profiling: Consistency</vt:lpstr>
      <vt:lpstr>Data Profiling &amp; Preparation</vt:lpstr>
      <vt:lpstr>Recent Example: Distinct Counts of Children 0-5 Datasets Under Consideration  Finding the best representations of Who, What, When &amp; Where Across Agencies, Across Datasets</vt:lpstr>
      <vt:lpstr>Recent Example: Distinct Counts of Children 0-5 Longitudinal Consistency</vt:lpstr>
      <vt:lpstr>Recent Example: Distinct Counts of Children 0-5 Transformation &amp; Linkage Enables Distinct Count Cross-Tabulation</vt:lpstr>
      <vt:lpstr>Recent Example: Distinct Counts of Children 0-5 Distinct Count Cross-Tabulation Enables Distinct Count Plots</vt:lpstr>
      <vt:lpstr>Recent Example: Distinct Counts of Children 0-5 Distinct Count Cross-Tabulation Enables Creation of New Indices</vt:lpstr>
      <vt:lpstr>Data Analysis &amp; Data Product Creation Preferred Platform: RStudio Server</vt:lpstr>
      <vt:lpstr>Data Ingestion Marshalltown</vt:lpstr>
      <vt:lpstr>Data Ingestion Marshalltown</vt:lpstr>
      <vt:lpstr>Data Ingestion Marshalltown</vt:lpstr>
      <vt:lpstr>Gravity Models for Job Access and Transit Access</vt:lpstr>
      <vt:lpstr>Data Visualization &amp; Sharing: Maps (ggplot) Combining Administrative and Survey Data to Relate Job Availability, Economic Vulnerability and Access to Transit</vt:lpstr>
      <vt:lpstr>PowerPoint Presentation</vt:lpstr>
      <vt:lpstr>Data Visualization &amp; Sharing Interactive Maps (leaflet)</vt:lpstr>
      <vt:lpstr>Data Visualization &amp; Sharing Interactive Maps (leaflet)</vt:lpstr>
      <vt:lpstr>Data Visualization &amp; Sharing Dashboards (R Shiny, Django)</vt:lpstr>
      <vt:lpstr>PowerPoint Presentation</vt:lpstr>
      <vt:lpstr>PowerPoint Presentation</vt:lpstr>
      <vt:lpstr>PowerPoint Presentation</vt:lpstr>
      <vt:lpstr>APIs (Plumber, OpenCPU) 1. Distance from BG center-points to Block center-points 2. Gravity model API</vt:lpstr>
      <vt:lpstr>Data Visualization &amp; Sharing Project Wikis (XWiki)</vt:lpstr>
      <vt:lpstr>Data Visualization &amp; Sharing Project Wikis (XWiki)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173</cp:revision>
  <dcterms:created xsi:type="dcterms:W3CDTF">2019-03-08T18:06:39Z</dcterms:created>
  <dcterms:modified xsi:type="dcterms:W3CDTF">2019-03-27T19:03:26Z</dcterms:modified>
</cp:coreProperties>
</file>